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8" r:id="rId3"/>
    <p:sldId id="269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5" r:id="rId17"/>
    <p:sldId id="276" r:id="rId18"/>
    <p:sldId id="277" r:id="rId19"/>
    <p:sldId id="278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64" d="100"/>
          <a:sy n="6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C7725-21CD-405E-917D-BC3602D27D5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726C96-967A-4055-A457-886F74C189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sr-Latn-RS" dirty="0"/>
              <a:t>OMŠ“VLADIMIR ĐORĐEVIĆ“-ALEKSINAC</a:t>
            </a:r>
          </a:p>
          <a:p>
            <a:pPr algn="ctr"/>
            <a:endParaRPr lang="sr-Latn-RS" dirty="0"/>
          </a:p>
          <a:p>
            <a:pPr algn="l"/>
            <a:r>
              <a:rPr lang="sr-Latn-RS" dirty="0"/>
              <a:t>SLOBODANKA RADENKOVIĆ-STRUČNI SARADNIK-PSIHOLOG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239000" cy="3124200"/>
          </a:xfrm>
        </p:spPr>
        <p:txBody>
          <a:bodyPr>
            <a:noAutofit/>
          </a:bodyPr>
          <a:lstStyle/>
          <a:p>
            <a:r>
              <a:rPr lang="sr-Latn-RS" sz="6000" i="1" dirty="0"/>
              <a:t>I</a:t>
            </a:r>
            <a:r>
              <a:rPr lang="en-US" sz="6000" i="1" dirty="0" err="1"/>
              <a:t>ndividualni</a:t>
            </a:r>
            <a:r>
              <a:rPr lang="sr-Latn-RS" sz="6000" i="1" dirty="0"/>
              <a:t> </a:t>
            </a:r>
            <a:br>
              <a:rPr lang="sr-Latn-RS" sz="6000" i="1" dirty="0"/>
            </a:br>
            <a:r>
              <a:rPr lang="en-US" sz="6000" i="1" dirty="0" err="1"/>
              <a:t>obrazovni</a:t>
            </a:r>
            <a:r>
              <a:rPr lang="en-US" sz="6000" i="1" dirty="0"/>
              <a:t> </a:t>
            </a:r>
            <a:r>
              <a:rPr lang="sr-Latn-RS" sz="6000" i="1" dirty="0"/>
              <a:t> </a:t>
            </a:r>
            <a:r>
              <a:rPr lang="en-US" sz="6000" i="1" dirty="0" err="1"/>
              <a:t>pla</a:t>
            </a:r>
            <a:r>
              <a:rPr lang="sr-Latn-RS" sz="6000" i="1" dirty="0"/>
              <a:t>n</a:t>
            </a:r>
            <a:br>
              <a:rPr lang="sr-Latn-RS" sz="6000" i="1" dirty="0"/>
            </a:br>
            <a:r>
              <a:rPr lang="en-US" sz="6000" i="1" dirty="0"/>
              <a:t>(IOP)</a:t>
            </a:r>
            <a:br>
              <a:rPr lang="sr-Latn-RS" sz="6000" b="1" i="1" dirty="0"/>
            </a:br>
            <a:br>
              <a:rPr lang="sr-Latn-RS" sz="6000" b="1" i="1" dirty="0"/>
            </a:br>
            <a:r>
              <a:rPr lang="sr-Latn-RS" sz="6000" b="1" i="1" dirty="0"/>
              <a:t> </a:t>
            </a:r>
            <a:br>
              <a:rPr lang="sr-Latn-RS" sz="6000" b="1" i="1" dirty="0"/>
            </a:b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377613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512511" cy="1143000"/>
          </a:xfrm>
        </p:spPr>
        <p:txBody>
          <a:bodyPr>
            <a:normAutofit fontScale="90000"/>
          </a:bodyPr>
          <a:lstStyle/>
          <a:p>
            <a:pPr fontAlgn="base"/>
            <a:br>
              <a:rPr lang="en-US" dirty="0"/>
            </a:br>
            <a:r>
              <a:rPr lang="en-US" b="1" dirty="0" err="1"/>
              <a:t>Vrste</a:t>
            </a:r>
            <a:r>
              <a:rPr lang="en-US" b="1" dirty="0"/>
              <a:t> IOP-a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92500"/>
          </a:bodyPr>
          <a:lstStyle/>
          <a:p>
            <a:pPr fontAlgn="base"/>
            <a:r>
              <a:rPr lang="vi-VN" dirty="0"/>
              <a:t>IOP se izrađuje prema obrazovnim potrebama deteta, učenika, odnosno odraslog i može da bude:</a:t>
            </a:r>
          </a:p>
          <a:p>
            <a:pPr fontAlgn="base"/>
            <a:r>
              <a:rPr lang="vi-VN" b="1" dirty="0"/>
              <a:t>1) IOP1 – prilagođeni program</a:t>
            </a:r>
            <a:r>
              <a:rPr lang="vi-VN" dirty="0"/>
              <a:t> nastave i učenja u kome se planira cilj pružanja podrške, prilagođavanje i obogaćivanje prostora i uslova u kojima se uči, prilagođavanje metoda rada, udžbenika i nastavnih sredstava tokom obrazovno-vaspitnog procesa, odnosno aktivnosti u vaspitnoj grupi, njihov raspored kao i lica koja pružaju podršku;</a:t>
            </a:r>
          </a:p>
          <a:p>
            <a:pPr fontAlgn="base"/>
            <a:r>
              <a:rPr lang="vi-VN" b="1" dirty="0"/>
              <a:t>2) IOP2 – izmenjeni program</a:t>
            </a:r>
            <a:r>
              <a:rPr lang="vi-VN" dirty="0"/>
              <a:t> nastave i učenja u kojem se, osim navedenih sadržaja, planira prilagođavanje ishoda obrazovanja i vaspitanja i prilagođavanje sadržaja za jedan, više ili za sve predmete;</a:t>
            </a:r>
          </a:p>
          <a:p>
            <a:pPr fontAlgn="base"/>
            <a:r>
              <a:rPr lang="vi-VN" b="1" dirty="0"/>
              <a:t>3) IOP3 – proširen i produbljen program</a:t>
            </a:r>
            <a:r>
              <a:rPr lang="vi-VN" dirty="0"/>
              <a:t> nastave i učenja koji se primenjuje za učenike sa izuzetnim sposobnostima.</a:t>
            </a:r>
          </a:p>
          <a:p>
            <a:pPr fontAlgn="base"/>
            <a:r>
              <a:rPr lang="vi-VN" dirty="0"/>
              <a:t>Predškolska ustanova donosi IOP1, a osnovna i srednja škola IOP1, IOP2 i IOP3.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9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512511" cy="1143000"/>
          </a:xfrm>
        </p:spPr>
        <p:txBody>
          <a:bodyPr/>
          <a:lstStyle/>
          <a:p>
            <a:r>
              <a:rPr lang="en-US" b="1" dirty="0" err="1"/>
              <a:t>Izrada</a:t>
            </a:r>
            <a:r>
              <a:rPr lang="en-US" b="1" dirty="0"/>
              <a:t> i </a:t>
            </a:r>
            <a:r>
              <a:rPr lang="en-US" b="1" dirty="0" err="1"/>
              <a:t>donošenje</a:t>
            </a:r>
            <a:r>
              <a:rPr lang="en-US" b="1" dirty="0"/>
              <a:t> IOP-a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66672"/>
            <a:ext cx="8915400" cy="5257800"/>
          </a:xfrm>
        </p:spPr>
        <p:txBody>
          <a:bodyPr>
            <a:normAutofit fontScale="92500"/>
          </a:bodyPr>
          <a:lstStyle/>
          <a:p>
            <a:r>
              <a:rPr lang="vi-VN" dirty="0"/>
              <a:t>Tim za inkluzivno obrazovanje, posle donete odluke o prihvatanju predloga za utvrđivanje prava na IOP, </a:t>
            </a:r>
            <a:r>
              <a:rPr lang="vi-VN" b="1" dirty="0"/>
              <a:t>direktoru ustanove predlaže članove tima</a:t>
            </a:r>
            <a:r>
              <a:rPr lang="vi-VN" dirty="0"/>
              <a:t> za pružanje dodatne podrške detetu, učeniku, odnosno odraslom (u daljem tekstu: Tim). </a:t>
            </a:r>
            <a:r>
              <a:rPr lang="vi-VN" b="1" dirty="0"/>
              <a:t>Direktor ustanove, posle dobijene pismene saglasnosti roditelja, odnosno odraslog, imenuje Tim</a:t>
            </a:r>
            <a:r>
              <a:rPr lang="vi-VN" dirty="0"/>
              <a:t>.</a:t>
            </a:r>
            <a:endParaRPr lang="sr-Latn-RS" dirty="0"/>
          </a:p>
          <a:p>
            <a:pPr fontAlgn="base"/>
            <a:r>
              <a:rPr lang="vi-VN" b="1" dirty="0"/>
              <a:t>IOP izrađuje Tim na koji saglasnost daje roditelj, odnosno drugi zakonski zastupnik</a:t>
            </a:r>
            <a:r>
              <a:rPr lang="vi-VN" dirty="0"/>
              <a:t>. Donošenju IOP2 prethodi donošenje, primena i vrednovanje IOP1, saglasnost roditelja za prelazak na IOP2 uz obavezno pribavljanje mišljenja interresorne komisije za procenu potreba za dodatnom obrazovnom, zdravstvenom i socijalnom podrškom. Ukoliko </a:t>
            </a:r>
            <a:r>
              <a:rPr lang="vi-VN" b="1" dirty="0"/>
              <a:t>roditelj neopravdano odbije učešće u izradi ili davanju saglasnosti na IOP, ustanova je dužna da o tome obavesti nadležnu ustanovu socijalne zaštite</a:t>
            </a:r>
            <a:r>
              <a:rPr lang="vi-VN" dirty="0"/>
              <a:t> u cilju zaštite najboljeg interesa deteta, odnosno učenika.</a:t>
            </a:r>
          </a:p>
          <a:p>
            <a:pPr fontAlgn="base"/>
            <a:r>
              <a:rPr lang="vi-VN" b="1" dirty="0"/>
              <a:t>IOP donosi pedagoški kolegijum</a:t>
            </a:r>
            <a:r>
              <a:rPr lang="vi-VN" dirty="0"/>
              <a:t> na predlog tima za inkluzivno obrazovanje.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87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512511" cy="1143000"/>
          </a:xfrm>
        </p:spPr>
        <p:txBody>
          <a:bodyPr/>
          <a:lstStyle/>
          <a:p>
            <a:r>
              <a:rPr lang="en-US" b="1" dirty="0" err="1"/>
              <a:t>Primena</a:t>
            </a:r>
            <a:r>
              <a:rPr lang="en-US" b="1" dirty="0"/>
              <a:t> IOP-a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09800"/>
            <a:ext cx="6477000" cy="44958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vi-VN" dirty="0"/>
              <a:t>IOP se ostvaruje u okviru zajedničkih aktivnosti u grupi predškolske ustanove, odnosno u odeljenju škole. Vaspitač, odnosno nastavnik pri planiranju svog rada u grupi, odnosno odeljenju, uključuje mere i aktivnosti predviđene IOP-om. U ostvarivanju IOP-a u ustanovi aktivno učestvuju svi članovi Tima i svi drugi koji neposredno rade sa detetom, učenikom, odnosno odraslim.</a:t>
            </a:r>
          </a:p>
          <a:p>
            <a:pPr fontAlgn="base"/>
            <a:r>
              <a:rPr lang="vi-VN" dirty="0"/>
              <a:t>Ako primena IOP-a zahteva finansijska sredstva, ustanova upućuje pismeni zahtev interresornoj komisiji za procenu potreba za dodatnom obrazovnom, zdravstvenom i socijalnom podrškom detetu ili učeniku.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2110740" cy="1386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40" y="3867150"/>
            <a:ext cx="1318260" cy="2217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30" y="1447800"/>
            <a:ext cx="170688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1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Ocenjivanje učenika koji se obrazuju po IOP-u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981200"/>
            <a:ext cx="6400800" cy="3474720"/>
          </a:xfrm>
        </p:spPr>
        <p:txBody>
          <a:bodyPr/>
          <a:lstStyle/>
          <a:p>
            <a:pPr fontAlgn="base"/>
            <a:r>
              <a:rPr lang="vi-VN" dirty="0"/>
              <a:t>Učenik koji se obrazuje po IOP-u ocenjuje se na način i prema ishodima planiranim IOP-om, a u skladu sa posebnim zakonom.</a:t>
            </a:r>
          </a:p>
          <a:p>
            <a:pPr fontAlgn="base"/>
            <a:r>
              <a:rPr lang="vi-VN" dirty="0"/>
              <a:t>Završni ispit, prijemni ispit i maturski ispit učenik polaže u skladu sa zakonom kojim se uređuju osnove sistema obrazovanja i vaspitanja, uz neophodna prilagođavanja koja predlaže i obrazlaže tim, a u skladu sa IOP-om.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257800"/>
            <a:ext cx="2453640" cy="1196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514600"/>
            <a:ext cx="1828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4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6512511" cy="1143000"/>
          </a:xfrm>
        </p:spPr>
        <p:txBody>
          <a:bodyPr/>
          <a:lstStyle/>
          <a:p>
            <a:r>
              <a:rPr lang="en-US" b="1" dirty="0" err="1"/>
              <a:t>Vrednovanje</a:t>
            </a:r>
            <a:r>
              <a:rPr lang="en-US" b="1" dirty="0"/>
              <a:t> i </a:t>
            </a:r>
            <a:r>
              <a:rPr lang="en-US" b="1" dirty="0" err="1"/>
              <a:t>izmena</a:t>
            </a:r>
            <a:r>
              <a:rPr lang="en-US" b="1" dirty="0"/>
              <a:t> IOP-a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7543800" cy="4648200"/>
          </a:xfrm>
        </p:spPr>
        <p:txBody>
          <a:bodyPr>
            <a:normAutofit fontScale="92500"/>
          </a:bodyPr>
          <a:lstStyle/>
          <a:p>
            <a:pPr fontAlgn="base"/>
            <a:r>
              <a:rPr lang="vi-VN" dirty="0"/>
              <a:t>Vrednovanje IOP-a </a:t>
            </a:r>
            <a:r>
              <a:rPr lang="vi-VN" b="1" dirty="0"/>
              <a:t>vrši se radi procene ostvarenosti ciljeva i ishoda</a:t>
            </a:r>
            <a:r>
              <a:rPr lang="vi-VN" dirty="0"/>
              <a:t> utvrđenih IOP-om. Vrednovanje IOP-a </a:t>
            </a:r>
            <a:r>
              <a:rPr lang="vi-VN" b="1" dirty="0"/>
              <a:t>unutar ustanove vrši Tim</a:t>
            </a:r>
            <a:r>
              <a:rPr lang="vi-VN" dirty="0"/>
              <a:t> prema unapred utvrđenoj dinamici u IOP-u i prema nastaloj potrebi, u prvoj godini upisa tromesečno, a u svim narednim godinama na početku svakog polugodišta, odnosno radne godine. Vrednovanje IOP-a se zasniva na analizi koje mere podrške su bile delotvorne i koje planirane ishode je dostiglo dete, učenik, odnosno odrasli.</a:t>
            </a:r>
          </a:p>
          <a:p>
            <a:pPr fontAlgn="base"/>
            <a:r>
              <a:rPr lang="vi-VN" dirty="0"/>
              <a:t>Na osnovu vrednovanja IOP-a, </a:t>
            </a:r>
            <a:r>
              <a:rPr lang="vi-VN" b="1" dirty="0"/>
              <a:t>Tim procenjuje da li je za učenika dalje potrebno</a:t>
            </a:r>
            <a:r>
              <a:rPr lang="vi-VN" dirty="0"/>
              <a:t>:</a:t>
            </a:r>
          </a:p>
          <a:p>
            <a:pPr fontAlgn="base"/>
            <a:r>
              <a:rPr lang="vi-VN" dirty="0"/>
              <a:t>1) revidirati postojeći IOP;</a:t>
            </a:r>
          </a:p>
          <a:p>
            <a:pPr fontAlgn="base"/>
            <a:r>
              <a:rPr lang="vi-VN" dirty="0"/>
              <a:t>2) pisati novi IOP;</a:t>
            </a:r>
          </a:p>
          <a:p>
            <a:pPr fontAlgn="base"/>
            <a:r>
              <a:rPr lang="vi-VN" dirty="0"/>
              <a:t>3) ukinuti IOP i izraditi Plan mera individualizacije.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53000"/>
            <a:ext cx="192024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7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6512511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6172200" cy="4800600"/>
          </a:xfrm>
        </p:spPr>
        <p:txBody>
          <a:bodyPr>
            <a:normAutofit fontScale="92500"/>
          </a:bodyPr>
          <a:lstStyle/>
          <a:p>
            <a:pPr fontAlgn="base"/>
            <a:r>
              <a:rPr lang="vi-VN" dirty="0"/>
              <a:t>Na osnovu rezultata vrednovanja IOP-a </a:t>
            </a:r>
            <a:r>
              <a:rPr lang="vi-VN" b="1" dirty="0"/>
              <a:t>Tim dopunjuje pedagoški profil</a:t>
            </a:r>
            <a:r>
              <a:rPr lang="vi-VN" dirty="0"/>
              <a:t> u skladu sa aktuelnom obrazovnom situacijom </a:t>
            </a:r>
            <a:r>
              <a:rPr lang="vi-VN" b="1" dirty="0"/>
              <a:t>i izrađuje predlog izmena i dopuna IOP-a</a:t>
            </a:r>
            <a:r>
              <a:rPr lang="vi-VN" dirty="0"/>
              <a:t>. Rezultati vrednovanja se dostavljaju timu za inkluzivno obrazovanje i pedagoškom kolegijumu.</a:t>
            </a:r>
          </a:p>
          <a:p>
            <a:pPr fontAlgn="base"/>
            <a:r>
              <a:rPr lang="vi-VN" b="1" dirty="0"/>
              <a:t>Spoljašnje vrednovanje IOP-a vrši prosvetni savetnik, odnosno savetnik spoljni saradni</a:t>
            </a:r>
            <a:r>
              <a:rPr lang="vi-VN" dirty="0"/>
              <a:t>k </a:t>
            </a:r>
            <a:r>
              <a:rPr lang="vi-VN" b="1" dirty="0"/>
              <a:t>u toku stručno-pedagoškog nadzora</a:t>
            </a:r>
            <a:r>
              <a:rPr lang="vi-VN" dirty="0"/>
              <a:t>, u okviru kog se utvrđuje ispunjenost uslova u postupku donošenja IOP-a, vrednuje se sadržaj i primena IOP-a. Podaci o rezultatima vrednovanja IOP-a sastavni su deo dokumentacije IOP i vode se na Obrascu broj 5.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895600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15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Nastavak sprovođenja, odnosno prestanak potrebe za IOP-om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3346704" cy="3474720"/>
          </a:xfrm>
        </p:spPr>
        <p:txBody>
          <a:bodyPr>
            <a:noAutofit/>
          </a:bodyPr>
          <a:lstStyle/>
          <a:p>
            <a:r>
              <a:rPr lang="en-US" sz="2100" b="1" dirty="0"/>
              <a:t>Na </a:t>
            </a:r>
            <a:r>
              <a:rPr lang="en-US" sz="2100" b="1" dirty="0" err="1"/>
              <a:t>osnovu</a:t>
            </a:r>
            <a:r>
              <a:rPr lang="en-US" sz="2100" b="1" dirty="0"/>
              <a:t> </a:t>
            </a:r>
            <a:r>
              <a:rPr lang="en-US" sz="2100" b="1" dirty="0" err="1"/>
              <a:t>vrednovanja</a:t>
            </a:r>
            <a:r>
              <a:rPr lang="en-US" sz="2100" b="1" dirty="0"/>
              <a:t>, </a:t>
            </a:r>
            <a:r>
              <a:rPr lang="en-US" sz="2100" b="1" dirty="0" err="1"/>
              <a:t>uz</a:t>
            </a:r>
            <a:r>
              <a:rPr lang="en-US" sz="2100" b="1" dirty="0"/>
              <a:t> </a:t>
            </a:r>
            <a:r>
              <a:rPr lang="en-US" sz="2100" b="1" dirty="0" err="1"/>
              <a:t>saglasnost</a:t>
            </a:r>
            <a:r>
              <a:rPr lang="en-US" sz="2100" b="1" dirty="0"/>
              <a:t> </a:t>
            </a:r>
            <a:r>
              <a:rPr lang="en-US" sz="2100" b="1" dirty="0" err="1"/>
              <a:t>tima</a:t>
            </a:r>
            <a:r>
              <a:rPr lang="en-US" sz="2100" b="1" dirty="0"/>
              <a:t> </a:t>
            </a:r>
            <a:r>
              <a:rPr lang="en-US" sz="2100" b="1" dirty="0" err="1"/>
              <a:t>za</a:t>
            </a:r>
            <a:r>
              <a:rPr lang="en-US" sz="2100" b="1" dirty="0"/>
              <a:t> </a:t>
            </a:r>
            <a:r>
              <a:rPr lang="en-US" sz="2100" b="1" dirty="0" err="1"/>
              <a:t>inkluzivno</a:t>
            </a:r>
            <a:r>
              <a:rPr lang="en-US" sz="2100" b="1" dirty="0"/>
              <a:t> </a:t>
            </a:r>
            <a:r>
              <a:rPr lang="en-US" sz="2100" b="1" dirty="0" err="1"/>
              <a:t>obrazovanje</a:t>
            </a:r>
            <a:r>
              <a:rPr lang="en-US" sz="2100" b="1" dirty="0"/>
              <a:t>, </a:t>
            </a:r>
            <a:r>
              <a:rPr lang="en-US" sz="2100" b="1" dirty="0" err="1"/>
              <a:t>pedagoški</a:t>
            </a:r>
            <a:r>
              <a:rPr lang="en-US" sz="2100" b="1" dirty="0"/>
              <a:t> </a:t>
            </a:r>
            <a:r>
              <a:rPr lang="en-US" sz="2100" b="1" dirty="0" err="1"/>
              <a:t>kolegijum</a:t>
            </a:r>
            <a:r>
              <a:rPr lang="en-US" sz="2100" b="1" dirty="0"/>
              <a:t> </a:t>
            </a:r>
            <a:r>
              <a:rPr lang="en-US" sz="2100" b="1" dirty="0" err="1"/>
              <a:t>donosi</a:t>
            </a:r>
            <a:r>
              <a:rPr lang="en-US" sz="2100" b="1" dirty="0"/>
              <a:t> </a:t>
            </a:r>
            <a:r>
              <a:rPr lang="en-US" sz="2100" b="1" dirty="0" err="1"/>
              <a:t>odluku</a:t>
            </a:r>
            <a:r>
              <a:rPr lang="en-US" sz="2100" b="1" dirty="0"/>
              <a:t> o </a:t>
            </a:r>
            <a:r>
              <a:rPr lang="en-US" sz="2100" b="1" dirty="0" err="1"/>
              <a:t>daljoj</a:t>
            </a:r>
            <a:r>
              <a:rPr lang="en-US" sz="2100" b="1" dirty="0"/>
              <a:t> </a:t>
            </a:r>
            <a:r>
              <a:rPr lang="en-US" sz="2100" b="1" dirty="0" err="1"/>
              <a:t>primeni</a:t>
            </a:r>
            <a:r>
              <a:rPr lang="en-US" sz="2100" b="1" dirty="0"/>
              <a:t>, </a:t>
            </a:r>
            <a:r>
              <a:rPr lang="en-US" sz="2100" b="1" dirty="0" err="1"/>
              <a:t>izmenama</a:t>
            </a:r>
            <a:r>
              <a:rPr lang="en-US" sz="2100" b="1" dirty="0"/>
              <a:t> i </a:t>
            </a:r>
            <a:r>
              <a:rPr lang="en-US" sz="2100" b="1" dirty="0" err="1"/>
              <a:t>dopunama</a:t>
            </a:r>
            <a:r>
              <a:rPr lang="en-US" sz="2100" b="1" dirty="0"/>
              <a:t> IOP-a </a:t>
            </a:r>
            <a:r>
              <a:rPr lang="en-US" sz="2100" b="1" dirty="0" err="1"/>
              <a:t>ili</a:t>
            </a:r>
            <a:r>
              <a:rPr lang="en-US" sz="2100" b="1" dirty="0"/>
              <a:t> </a:t>
            </a:r>
            <a:r>
              <a:rPr lang="en-US" sz="2100" b="1" dirty="0" err="1"/>
              <a:t>prestanku</a:t>
            </a:r>
            <a:r>
              <a:rPr lang="en-US" sz="2100" b="1" dirty="0"/>
              <a:t> </a:t>
            </a:r>
            <a:r>
              <a:rPr lang="en-US" sz="2100" b="1" dirty="0" err="1"/>
              <a:t>potrebe</a:t>
            </a:r>
            <a:r>
              <a:rPr lang="en-US" sz="2100" b="1" dirty="0"/>
              <a:t> </a:t>
            </a:r>
            <a:r>
              <a:rPr lang="en-US" sz="2100" b="1" dirty="0" err="1"/>
              <a:t>za</a:t>
            </a:r>
            <a:r>
              <a:rPr lang="en-US" sz="2100" b="1" dirty="0"/>
              <a:t> IOP-</a:t>
            </a:r>
            <a:r>
              <a:rPr lang="en-US" sz="2100" b="1" dirty="0" err="1"/>
              <a:t>om</a:t>
            </a:r>
            <a:r>
              <a:rPr lang="en-US" sz="2100" b="1" dirty="0"/>
              <a:t>, </a:t>
            </a:r>
            <a:r>
              <a:rPr lang="en-US" sz="2100" b="1" dirty="0" err="1"/>
              <a:t>na</a:t>
            </a:r>
            <a:r>
              <a:rPr lang="en-US" sz="2100" b="1" dirty="0"/>
              <a:t> </a:t>
            </a:r>
            <a:r>
              <a:rPr lang="en-US" sz="2100" b="1" dirty="0" err="1"/>
              <a:t>predlog</a:t>
            </a:r>
            <a:r>
              <a:rPr lang="en-US" sz="2100" b="1" dirty="0"/>
              <a:t> </a:t>
            </a:r>
            <a:r>
              <a:rPr lang="en-US" sz="2100" b="1" dirty="0" err="1"/>
              <a:t>tima</a:t>
            </a:r>
            <a:r>
              <a:rPr lang="en-US" sz="2100" b="1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7058">
            <a:off x="4882239" y="3215788"/>
            <a:ext cx="3056572" cy="1755464"/>
          </a:xfrm>
        </p:spPr>
      </p:pic>
    </p:spTree>
    <p:extLst>
      <p:ext uri="{BB962C8B-B14F-4D97-AF65-F5344CB8AC3E}">
        <p14:creationId xmlns:p14="http://schemas.microsoft.com/office/powerpoint/2010/main" val="290786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89" y="5715000"/>
            <a:ext cx="6512511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4267200" cy="6086856"/>
          </a:xfrm>
        </p:spPr>
        <p:txBody>
          <a:bodyPr>
            <a:normAutofit/>
          </a:bodyPr>
          <a:lstStyle/>
          <a:p>
            <a:r>
              <a:rPr lang="vi-VN" b="1" dirty="0"/>
              <a:t>Odluka o nastavku sprovođenja IOP-a</a:t>
            </a:r>
            <a:r>
              <a:rPr lang="vi-VN" dirty="0"/>
              <a:t> donosi se ako se utvrdi da planirane aktivnosti odgovaraju potrebama deteta, učenika, odnosno odraslog ili da se rezultati mogu očekivati nakon određenog perioda rada. Vreme sprovođenja IOP-a može se produžiti, uz saglasnost roditelja, odnosno saglasnost odraslog.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2" y="304800"/>
            <a:ext cx="4038598" cy="6086856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Odluka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prestanku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potrebe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IOP-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om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donosi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utvrdi</a:t>
            </a:r>
            <a:r>
              <a:rPr lang="en-US" dirty="0">
                <a:latin typeface="Arial" pitchFamily="34" charset="0"/>
                <a:cs typeface="Arial" pitchFamily="34" charset="0"/>
              </a:rPr>
              <a:t> da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napredak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deteta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učenika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odraslog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ostvarivati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primenom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individualizacije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prethodno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pribavljeno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mišljenje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učenika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odraslog</a:t>
            </a:r>
            <a:r>
              <a:rPr lang="en-US" dirty="0">
                <a:latin typeface="Arial" pitchFamily="34" charset="0"/>
                <a:cs typeface="Arial" pitchFamily="34" charset="0"/>
              </a:rPr>
              <a:t>, 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skladu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godinama</a:t>
            </a:r>
            <a:r>
              <a:rPr lang="en-US" dirty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zrelošću</a:t>
            </a:r>
            <a:r>
              <a:rPr lang="en-US" dirty="0">
                <a:latin typeface="Arial" pitchFamily="34" charset="0"/>
                <a:cs typeface="Arial" pitchFamily="34" charset="0"/>
              </a:rPr>
              <a:t>, 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ista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donosi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uz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saglasnost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roditelja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drugog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zakonskog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zastupnika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deteta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učenika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saglasnost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odraslog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856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512511" cy="1143000"/>
          </a:xfrm>
        </p:spPr>
        <p:txBody>
          <a:bodyPr/>
          <a:lstStyle/>
          <a:p>
            <a:r>
              <a:rPr lang="en-US" b="1" dirty="0" err="1"/>
              <a:t>Pravo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zaštitu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011" y="3274060"/>
            <a:ext cx="2240229" cy="175514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14800" y="2246376"/>
            <a:ext cx="4422648" cy="4648200"/>
          </a:xfrm>
        </p:spPr>
        <p:txBody>
          <a:bodyPr>
            <a:normAutofit/>
          </a:bodyPr>
          <a:lstStyle/>
          <a:p>
            <a:r>
              <a:rPr lang="vi-VN" b="1" dirty="0"/>
              <a:t>Podaci</a:t>
            </a:r>
            <a:r>
              <a:rPr lang="vi-VN" dirty="0"/>
              <a:t> prikupljeni od strane tima radi izrade IOP-a </a:t>
            </a:r>
            <a:r>
              <a:rPr lang="vi-VN" b="1" dirty="0"/>
              <a:t>moraju biti zaštićeni od zloupotrebe i ne smeju se koristiti u druge svrhe</a:t>
            </a:r>
            <a:r>
              <a:rPr lang="vi-VN" dirty="0"/>
              <a:t> </a:t>
            </a:r>
            <a:r>
              <a:rPr lang="vi-VN" b="1" dirty="0"/>
              <a:t>bez saglasnosti</a:t>
            </a:r>
            <a:r>
              <a:rPr lang="vi-VN" dirty="0"/>
              <a:t> lica čija je saglasnost neophodna za sprovođenje IOP-a. Ustanova je dužna da obezbedi zaštitu podataka o detetu, učeniku, odnosno odraslom.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8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57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Evidencija</a:t>
            </a:r>
            <a:r>
              <a:rPr lang="en-US" b="1" dirty="0"/>
              <a:t> i </a:t>
            </a:r>
            <a:r>
              <a:rPr lang="en-US" b="1" dirty="0" err="1"/>
              <a:t>dokumentacija</a:t>
            </a:r>
            <a:r>
              <a:rPr lang="en-US" b="1" dirty="0"/>
              <a:t> IOP-a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3352"/>
            <a:ext cx="5410200" cy="4879848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Evidencija</a:t>
            </a:r>
            <a:r>
              <a:rPr lang="en-US" dirty="0"/>
              <a:t> o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i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IOP-u </a:t>
            </a:r>
            <a:r>
              <a:rPr lang="en-US" b="1" dirty="0" err="1"/>
              <a:t>vodi</a:t>
            </a:r>
            <a:r>
              <a:rPr lang="en-US" b="1" dirty="0"/>
              <a:t> se u </a:t>
            </a:r>
            <a:r>
              <a:rPr lang="en-US" b="1" dirty="0" err="1"/>
              <a:t>propisanoj</a:t>
            </a:r>
            <a:r>
              <a:rPr lang="en-US" b="1" dirty="0"/>
              <a:t> </a:t>
            </a:r>
            <a:r>
              <a:rPr lang="en-US" b="1" dirty="0" err="1"/>
              <a:t>evidenciji</a:t>
            </a:r>
            <a:r>
              <a:rPr lang="en-US" b="1" dirty="0"/>
              <a:t> o </a:t>
            </a:r>
            <a:r>
              <a:rPr lang="en-US" b="1" dirty="0" err="1"/>
              <a:t>vaspitno-obrazovnom</a:t>
            </a:r>
            <a:r>
              <a:rPr lang="en-US" b="1" dirty="0"/>
              <a:t> </a:t>
            </a:r>
            <a:r>
              <a:rPr lang="en-US" b="1" dirty="0" err="1"/>
              <a:t>radu</a:t>
            </a:r>
            <a:r>
              <a:rPr lang="en-US" dirty="0"/>
              <a:t> u </a:t>
            </a:r>
            <a:r>
              <a:rPr lang="en-US" dirty="0" err="1"/>
              <a:t>predškolskoj</a:t>
            </a:r>
            <a:r>
              <a:rPr lang="en-US" dirty="0"/>
              <a:t> </a:t>
            </a:r>
            <a:r>
              <a:rPr lang="en-US" dirty="0" err="1"/>
              <a:t>ustanovi</a:t>
            </a:r>
            <a:r>
              <a:rPr lang="en-US" dirty="0"/>
              <a:t> i </a:t>
            </a:r>
            <a:r>
              <a:rPr lang="en-US" dirty="0" err="1"/>
              <a:t>obrazovno-vaspitnom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Dokumentacija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IOP </a:t>
            </a:r>
            <a:r>
              <a:rPr lang="en-US" b="1" dirty="0" err="1"/>
              <a:t>sastavni</a:t>
            </a:r>
            <a:r>
              <a:rPr lang="en-US" b="1" dirty="0"/>
              <a:t> je </a:t>
            </a:r>
            <a:r>
              <a:rPr lang="en-US" b="1" dirty="0" err="1"/>
              <a:t>deo</a:t>
            </a:r>
            <a:r>
              <a:rPr lang="en-US" b="1" dirty="0"/>
              <a:t> </a:t>
            </a:r>
            <a:r>
              <a:rPr lang="en-US" b="1" dirty="0" err="1"/>
              <a:t>pedagoške</a:t>
            </a:r>
            <a:r>
              <a:rPr lang="en-US" b="1" dirty="0"/>
              <a:t> </a:t>
            </a:r>
            <a:r>
              <a:rPr lang="en-US" b="1" dirty="0" err="1"/>
              <a:t>dokumentacije</a:t>
            </a:r>
            <a:r>
              <a:rPr lang="en-US" dirty="0"/>
              <a:t> 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predškolska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obrazuje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IOP-u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pedagoške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i </a:t>
            </a:r>
            <a:r>
              <a:rPr lang="en-US" b="1" dirty="0"/>
              <a:t>portfolio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9727">
            <a:off x="6248400" y="2743200"/>
            <a:ext cx="2095500" cy="1394460"/>
          </a:xfrm>
        </p:spPr>
      </p:pic>
    </p:spTree>
    <p:extLst>
      <p:ext uri="{BB962C8B-B14F-4D97-AF65-F5344CB8AC3E}">
        <p14:creationId xmlns:p14="http://schemas.microsoft.com/office/powerpoint/2010/main" val="125982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2357"/>
            <a:ext cx="6512511" cy="1143000"/>
          </a:xfrm>
        </p:spPr>
        <p:txBody>
          <a:bodyPr/>
          <a:lstStyle/>
          <a:p>
            <a:pPr algn="ctr"/>
            <a:r>
              <a:rPr lang="en-US" sz="4400" b="1" dirty="0" err="1"/>
              <a:t>Sadržaj</a:t>
            </a:r>
            <a:r>
              <a:rPr lang="en-US" sz="4400" b="1" dirty="0"/>
              <a:t> IOP-a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839200" cy="53340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IOP je </a:t>
            </a:r>
            <a:r>
              <a:rPr lang="en-US" b="1" dirty="0" err="1"/>
              <a:t>poseban</a:t>
            </a:r>
            <a:r>
              <a:rPr lang="en-US" b="1" dirty="0"/>
              <a:t> </a:t>
            </a:r>
            <a:r>
              <a:rPr lang="en-US" b="1" dirty="0" err="1"/>
              <a:t>akt</a:t>
            </a:r>
            <a:r>
              <a:rPr lang="en-US" b="1" dirty="0"/>
              <a:t> </a:t>
            </a:r>
            <a:r>
              <a:rPr lang="en-US" b="1" dirty="0" err="1"/>
              <a:t>ustanove</a:t>
            </a:r>
            <a:r>
              <a:rPr lang="en-US" b="1" dirty="0"/>
              <a:t> </a:t>
            </a:r>
            <a:r>
              <a:rPr lang="en-US" b="1" dirty="0" err="1"/>
              <a:t>kojim</a:t>
            </a:r>
            <a:r>
              <a:rPr lang="en-US" b="1" dirty="0"/>
              <a:t> se </a:t>
            </a:r>
            <a:r>
              <a:rPr lang="en-US" b="1" dirty="0" err="1"/>
              <a:t>planira</a:t>
            </a:r>
            <a:r>
              <a:rPr lang="en-US" b="1" dirty="0"/>
              <a:t> </a:t>
            </a:r>
            <a:r>
              <a:rPr lang="en-US" b="1" dirty="0" err="1"/>
              <a:t>dodatna</a:t>
            </a:r>
            <a:r>
              <a:rPr lang="en-US" b="1" dirty="0"/>
              <a:t> </a:t>
            </a:r>
            <a:r>
              <a:rPr lang="en-US" b="1" dirty="0" err="1"/>
              <a:t>podrška</a:t>
            </a:r>
            <a:r>
              <a:rPr lang="en-US" b="1" dirty="0"/>
              <a:t> u </a:t>
            </a:r>
            <a:r>
              <a:rPr lang="en-US" b="1" dirty="0" err="1"/>
              <a:t>obrazovanju</a:t>
            </a:r>
            <a:r>
              <a:rPr lang="en-US" b="1" dirty="0"/>
              <a:t> i </a:t>
            </a:r>
            <a:r>
              <a:rPr lang="en-US" b="1" dirty="0" err="1"/>
              <a:t>vaspitanju</a:t>
            </a:r>
            <a:r>
              <a:rPr lang="en-US" b="1" dirty="0"/>
              <a:t> 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mere </a:t>
            </a:r>
            <a:r>
              <a:rPr lang="en-US" dirty="0" err="1"/>
              <a:t>individualizacije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dovele</a:t>
            </a:r>
            <a:r>
              <a:rPr lang="en-US" dirty="0"/>
              <a:t> do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dobrobiti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ishoda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i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do </a:t>
            </a:r>
            <a:r>
              <a:rPr lang="en-US" dirty="0" err="1"/>
              <a:t>zadovoljavanja</a:t>
            </a:r>
            <a:r>
              <a:rPr lang="en-US" dirty="0"/>
              <a:t> </a:t>
            </a:r>
            <a:r>
              <a:rPr lang="en-US" dirty="0" err="1"/>
              <a:t>obrazovnih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izuzetnim</a:t>
            </a:r>
            <a:r>
              <a:rPr lang="en-US" dirty="0"/>
              <a:t> </a:t>
            </a:r>
            <a:r>
              <a:rPr lang="en-US" dirty="0" err="1"/>
              <a:t>sposobnostima</a:t>
            </a:r>
            <a:r>
              <a:rPr lang="en-US" dirty="0"/>
              <a:t>. </a:t>
            </a:r>
            <a:r>
              <a:rPr lang="en-US" b="1" dirty="0"/>
              <a:t>IOP </a:t>
            </a:r>
            <a:r>
              <a:rPr lang="en-US" b="1" dirty="0" err="1"/>
              <a:t>sadrži</a:t>
            </a:r>
            <a:r>
              <a:rPr lang="en-US" dirty="0"/>
              <a:t>:</a:t>
            </a:r>
          </a:p>
          <a:p>
            <a:pPr fontAlgn="base"/>
            <a:r>
              <a:rPr lang="en-US" dirty="0"/>
              <a:t>1)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detetu</a:t>
            </a:r>
            <a:r>
              <a:rPr lang="en-US" dirty="0"/>
              <a:t>, </a:t>
            </a:r>
            <a:r>
              <a:rPr lang="en-US" dirty="0" err="1"/>
              <a:t>učeniku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odraslom</a:t>
            </a:r>
            <a:r>
              <a:rPr lang="en-US" dirty="0"/>
              <a:t> i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timu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1);</a:t>
            </a:r>
          </a:p>
          <a:p>
            <a:pPr fontAlgn="base"/>
            <a:r>
              <a:rPr lang="en-US" dirty="0"/>
              <a:t>2) </a:t>
            </a:r>
            <a:r>
              <a:rPr lang="en-US" dirty="0" err="1"/>
              <a:t>pedagoški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2);</a:t>
            </a:r>
          </a:p>
          <a:p>
            <a:pPr fontAlgn="base"/>
            <a:r>
              <a:rPr lang="en-US" dirty="0"/>
              <a:t>3) plan </a:t>
            </a:r>
            <a:r>
              <a:rPr lang="en-US" dirty="0" err="1"/>
              <a:t>mera</a:t>
            </a:r>
            <a:r>
              <a:rPr lang="en-US" dirty="0"/>
              <a:t> </a:t>
            </a:r>
            <a:r>
              <a:rPr lang="en-US" dirty="0" err="1"/>
              <a:t>individualizacije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3);</a:t>
            </a:r>
          </a:p>
          <a:p>
            <a:pPr fontAlgn="base"/>
            <a:r>
              <a:rPr lang="en-US" dirty="0"/>
              <a:t>4) </a:t>
            </a:r>
            <a:r>
              <a:rPr lang="en-US" dirty="0" err="1"/>
              <a:t>personalizovani</a:t>
            </a:r>
            <a:r>
              <a:rPr lang="en-US" dirty="0"/>
              <a:t> program </a:t>
            </a:r>
            <a:r>
              <a:rPr lang="en-US" dirty="0" err="1"/>
              <a:t>nastave</a:t>
            </a:r>
            <a:r>
              <a:rPr lang="en-US" dirty="0"/>
              <a:t> i </a:t>
            </a:r>
            <a:r>
              <a:rPr lang="en-US" dirty="0" err="1"/>
              <a:t>učenja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4);</a:t>
            </a:r>
          </a:p>
          <a:p>
            <a:pPr fontAlgn="base"/>
            <a:r>
              <a:rPr lang="en-US" dirty="0"/>
              <a:t>5)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praćenju</a:t>
            </a:r>
            <a:r>
              <a:rPr lang="en-US" dirty="0"/>
              <a:t> i </a:t>
            </a:r>
            <a:r>
              <a:rPr lang="en-US" dirty="0" err="1"/>
              <a:t>vrednovanju</a:t>
            </a:r>
            <a:r>
              <a:rPr lang="en-US" dirty="0"/>
              <a:t> IOP-a (</a:t>
            </a:r>
            <a:r>
              <a:rPr lang="en-US" dirty="0" err="1"/>
              <a:t>Obrazac</a:t>
            </a:r>
            <a:r>
              <a:rPr lang="en-US" dirty="0"/>
              <a:t> 5);</a:t>
            </a:r>
          </a:p>
          <a:p>
            <a:pPr fontAlgn="base"/>
            <a:r>
              <a:rPr lang="en-US" dirty="0"/>
              <a:t>6)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524000"/>
          </a:xfrm>
        </p:spPr>
        <p:txBody>
          <a:bodyPr/>
          <a:lstStyle/>
          <a:p>
            <a:pPr algn="ctr"/>
            <a:r>
              <a:rPr lang="en-US" b="1" i="1" dirty="0" err="1"/>
              <a:t>Hvala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pa</a:t>
            </a:r>
            <a:r>
              <a:rPr lang="sr-Latn-RS" b="1" i="1" dirty="0"/>
              <a:t>žnji !!!</a:t>
            </a:r>
            <a:endParaRPr lang="en-US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90800"/>
            <a:ext cx="4182194" cy="2312670"/>
          </a:xfrm>
        </p:spPr>
      </p:pic>
    </p:spTree>
    <p:extLst>
      <p:ext uri="{BB962C8B-B14F-4D97-AF65-F5344CB8AC3E}">
        <p14:creationId xmlns:p14="http://schemas.microsoft.com/office/powerpoint/2010/main" val="1877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fontAlgn="base"/>
            <a:r>
              <a:rPr lang="en-US" dirty="0"/>
              <a:t>A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sadrži</a:t>
            </a:r>
            <a:r>
              <a:rPr lang="en-US" dirty="0"/>
              <a:t> i:</a:t>
            </a:r>
          </a:p>
          <a:p>
            <a:pPr fontAlgn="base"/>
            <a:r>
              <a:rPr lang="en-US" dirty="0"/>
              <a:t>1) plan </a:t>
            </a:r>
            <a:r>
              <a:rPr lang="en-US" dirty="0" err="1"/>
              <a:t>tranzicije</a:t>
            </a:r>
            <a:r>
              <a:rPr lang="en-US" dirty="0"/>
              <a:t> – plan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detetu</a:t>
            </a:r>
            <a:r>
              <a:rPr lang="en-US" dirty="0"/>
              <a:t> i </a:t>
            </a:r>
            <a:r>
              <a:rPr lang="en-US" dirty="0" err="1"/>
              <a:t>učeniku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uključivanju</a:t>
            </a:r>
            <a:r>
              <a:rPr lang="en-US" dirty="0"/>
              <a:t> u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prelasku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prelasku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obrazovnu</a:t>
            </a:r>
            <a:r>
              <a:rPr lang="en-US" dirty="0"/>
              <a:t> </a:t>
            </a:r>
            <a:r>
              <a:rPr lang="en-US" dirty="0" err="1"/>
              <a:t>ustanovu</a:t>
            </a:r>
            <a:r>
              <a:rPr lang="en-US" dirty="0"/>
              <a:t>; (</a:t>
            </a:r>
            <a:r>
              <a:rPr lang="en-US" dirty="0" err="1"/>
              <a:t>Obrazac</a:t>
            </a:r>
            <a:r>
              <a:rPr lang="en-US" dirty="0"/>
              <a:t> 7);</a:t>
            </a:r>
          </a:p>
          <a:p>
            <a:pPr fontAlgn="base"/>
            <a:r>
              <a:rPr lang="en-US" dirty="0"/>
              <a:t>2) plan </a:t>
            </a:r>
            <a:r>
              <a:rPr lang="en-US" dirty="0" err="1"/>
              <a:t>prevencije</a:t>
            </a:r>
            <a:r>
              <a:rPr lang="en-US" dirty="0"/>
              <a:t> </a:t>
            </a:r>
            <a:r>
              <a:rPr lang="en-US" dirty="0" err="1"/>
              <a:t>ranog</a:t>
            </a:r>
            <a:r>
              <a:rPr lang="en-US" dirty="0"/>
              <a:t> </a:t>
            </a:r>
            <a:r>
              <a:rPr lang="en-US" dirty="0" err="1"/>
              <a:t>napuštanja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decu</a:t>
            </a:r>
            <a:r>
              <a:rPr lang="en-US" dirty="0"/>
              <a:t> i </a:t>
            </a:r>
            <a:r>
              <a:rPr lang="en-US" dirty="0" err="1"/>
              <a:t>učenike</a:t>
            </a:r>
            <a:r>
              <a:rPr lang="en-US" dirty="0"/>
              <a:t> u </a:t>
            </a:r>
            <a:r>
              <a:rPr lang="en-US" dirty="0" err="1"/>
              <a:t>riziku</a:t>
            </a:r>
            <a:r>
              <a:rPr lang="en-US" dirty="0"/>
              <a:t> od </a:t>
            </a:r>
            <a:r>
              <a:rPr lang="en-US" dirty="0" err="1"/>
              <a:t>ranog</a:t>
            </a:r>
            <a:r>
              <a:rPr lang="en-US" dirty="0"/>
              <a:t> </a:t>
            </a:r>
            <a:r>
              <a:rPr lang="en-US" dirty="0" err="1"/>
              <a:t>napuštanja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(</a:t>
            </a:r>
            <a:r>
              <a:rPr lang="en-US" dirty="0" err="1"/>
              <a:t>Obrazac</a:t>
            </a:r>
            <a:r>
              <a:rPr lang="en-US" dirty="0"/>
              <a:t> 8).</a:t>
            </a:r>
          </a:p>
          <a:p>
            <a:pPr fontAlgn="base"/>
            <a:r>
              <a:rPr lang="en-US" b="1" dirty="0" err="1"/>
              <a:t>Obrasci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odštampani</a:t>
            </a:r>
            <a:r>
              <a:rPr lang="en-US" b="1" dirty="0"/>
              <a:t> </a:t>
            </a:r>
            <a:r>
              <a:rPr lang="en-US" b="1" dirty="0" err="1"/>
              <a:t>uz</a:t>
            </a:r>
            <a:r>
              <a:rPr lang="en-US" b="1" dirty="0"/>
              <a:t> </a:t>
            </a:r>
            <a:r>
              <a:rPr lang="en-US" b="1" dirty="0" err="1"/>
              <a:t>ovaj</a:t>
            </a:r>
            <a:r>
              <a:rPr lang="en-US" b="1" dirty="0"/>
              <a:t> </a:t>
            </a:r>
            <a:r>
              <a:rPr lang="en-US" b="1" dirty="0" err="1"/>
              <a:t>Pravilnik</a:t>
            </a:r>
            <a:r>
              <a:rPr lang="en-US" b="1" dirty="0"/>
              <a:t> i </a:t>
            </a:r>
            <a:r>
              <a:rPr lang="en-US" b="1" dirty="0" err="1"/>
              <a:t>čine</a:t>
            </a:r>
            <a:r>
              <a:rPr lang="en-US" b="1" dirty="0"/>
              <a:t> </a:t>
            </a:r>
            <a:r>
              <a:rPr lang="en-US" b="1" dirty="0" err="1"/>
              <a:t>njegov</a:t>
            </a:r>
            <a:r>
              <a:rPr lang="en-US" b="1" dirty="0"/>
              <a:t> </a:t>
            </a:r>
            <a:r>
              <a:rPr lang="en-US" b="1" dirty="0" err="1"/>
              <a:t>sastavni</a:t>
            </a:r>
            <a:r>
              <a:rPr lang="en-US" b="1" dirty="0"/>
              <a:t> </a:t>
            </a:r>
            <a:r>
              <a:rPr lang="en-US" b="1" dirty="0" err="1"/>
              <a:t>deo</a:t>
            </a:r>
            <a:r>
              <a:rPr lang="en-US" dirty="0"/>
              <a:t>. </a:t>
            </a:r>
            <a:r>
              <a:rPr lang="en-US" b="1" dirty="0" err="1"/>
              <a:t>Jedan</a:t>
            </a:r>
            <a:r>
              <a:rPr lang="en-US" b="1" dirty="0"/>
              <a:t> </a:t>
            </a:r>
            <a:r>
              <a:rPr lang="en-US" b="1" dirty="0" err="1"/>
              <a:t>primerak</a:t>
            </a:r>
            <a:r>
              <a:rPr lang="en-US" b="1" dirty="0"/>
              <a:t> IOP-a se </a:t>
            </a:r>
            <a:r>
              <a:rPr lang="en-US" b="1" dirty="0" err="1"/>
              <a:t>dostavlja</a:t>
            </a:r>
            <a:r>
              <a:rPr lang="en-US" b="1" dirty="0"/>
              <a:t> </a:t>
            </a:r>
            <a:r>
              <a:rPr lang="en-US" b="1" dirty="0" err="1"/>
              <a:t>roditelju</a:t>
            </a:r>
            <a:r>
              <a:rPr lang="en-US" b="1" dirty="0"/>
              <a:t> i </a:t>
            </a:r>
            <a:r>
              <a:rPr lang="en-US" b="1" dirty="0" err="1"/>
              <a:t>članovima</a:t>
            </a:r>
            <a:r>
              <a:rPr lang="en-US" b="1" dirty="0"/>
              <a:t> </a:t>
            </a:r>
            <a:r>
              <a:rPr lang="en-US" b="1" dirty="0" err="1"/>
              <a:t>tima</a:t>
            </a:r>
            <a:r>
              <a:rPr lang="en-US" dirty="0"/>
              <a:t>.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obrasci</a:t>
            </a:r>
            <a:r>
              <a:rPr lang="en-US" dirty="0"/>
              <a:t> se,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potrebi</a:t>
            </a:r>
            <a:r>
              <a:rPr lang="en-US" dirty="0"/>
              <a:t>, </a:t>
            </a:r>
            <a:r>
              <a:rPr lang="en-US" dirty="0" err="1"/>
              <a:t>dostavljaju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zadužena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u IOP-u.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8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Pravo na individualni obrazovni plan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9647">
            <a:off x="533400" y="2286000"/>
            <a:ext cx="2633689" cy="1752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33800" y="1979675"/>
            <a:ext cx="5181600" cy="4879848"/>
          </a:xfrm>
        </p:spPr>
        <p:txBody>
          <a:bodyPr>
            <a:normAutofit/>
          </a:bodyPr>
          <a:lstStyle/>
          <a:p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IOP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, </a:t>
            </a:r>
            <a:r>
              <a:rPr lang="en-US" dirty="0" err="1"/>
              <a:t>učenik</a:t>
            </a:r>
            <a:r>
              <a:rPr lang="en-US" dirty="0"/>
              <a:t> i </a:t>
            </a:r>
            <a:r>
              <a:rPr lang="en-US" dirty="0" err="1"/>
              <a:t>odrasli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teškoća</a:t>
            </a:r>
            <a:r>
              <a:rPr lang="en-US" dirty="0"/>
              <a:t> u </a:t>
            </a:r>
            <a:r>
              <a:rPr lang="en-US" dirty="0" err="1"/>
              <a:t>pristupanju</a:t>
            </a:r>
            <a:r>
              <a:rPr lang="en-US" dirty="0"/>
              <a:t>, </a:t>
            </a:r>
            <a:r>
              <a:rPr lang="en-US" dirty="0" err="1"/>
              <a:t>uključivanju</a:t>
            </a:r>
            <a:r>
              <a:rPr lang="en-US" dirty="0"/>
              <a:t> i </a:t>
            </a:r>
            <a:r>
              <a:rPr lang="en-US" dirty="0" err="1"/>
              <a:t>učestvovanju</a:t>
            </a:r>
            <a:r>
              <a:rPr lang="en-US" dirty="0"/>
              <a:t> u </a:t>
            </a:r>
            <a:r>
              <a:rPr lang="en-US" dirty="0" err="1"/>
              <a:t>obrazovanju</a:t>
            </a:r>
            <a:r>
              <a:rPr lang="en-US" dirty="0"/>
              <a:t> i </a:t>
            </a:r>
            <a:r>
              <a:rPr lang="en-US" dirty="0" err="1"/>
              <a:t>vaspitanju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n</a:t>
            </a:r>
            <a:r>
              <a:rPr lang="sr-Latn-RS" dirty="0"/>
              <a:t>j</a:t>
            </a:r>
            <a:r>
              <a:rPr lang="en-US" dirty="0" err="1"/>
              <a:t>egovu</a:t>
            </a:r>
            <a:r>
              <a:rPr lang="en-US" dirty="0"/>
              <a:t> </a:t>
            </a:r>
            <a:r>
              <a:rPr lang="en-US" dirty="0" err="1"/>
              <a:t>dobrobit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ishoda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i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ranog</a:t>
            </a:r>
            <a:r>
              <a:rPr lang="en-US" dirty="0"/>
              <a:t> </a:t>
            </a:r>
            <a:r>
              <a:rPr lang="en-US" dirty="0" err="1"/>
              <a:t>napuštanja</a:t>
            </a:r>
            <a:r>
              <a:rPr lang="en-US" dirty="0"/>
              <a:t> </a:t>
            </a:r>
            <a:r>
              <a:rPr lang="en-US" dirty="0" err="1"/>
              <a:t>školovanja</a:t>
            </a:r>
            <a:r>
              <a:rPr lang="en-US" dirty="0"/>
              <a:t>, i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974">
            <a:off x="880871" y="4736816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8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"/>
            <a:ext cx="8229600" cy="6324600"/>
          </a:xfrm>
        </p:spPr>
        <p:txBody>
          <a:bodyPr>
            <a:noAutofit/>
          </a:bodyPr>
          <a:lstStyle/>
          <a:p>
            <a:r>
              <a:rPr lang="vi-VN" sz="2000" dirty="0"/>
              <a:t>1) ima teškoće u učenju (zbog specifičnih smetnji u učenju ili problema u ponašanju i emocionalnom razvoju);</a:t>
            </a:r>
          </a:p>
          <a:p>
            <a:r>
              <a:rPr lang="vi-VN" sz="2000" dirty="0"/>
              <a:t>2) ima smetnje u razvoju ili invaliditet (telesne, motoričke, čulne, intelektualne ili smetnje iz spektra autizma);</a:t>
            </a:r>
          </a:p>
          <a:p>
            <a:r>
              <a:rPr lang="vi-VN" sz="2000" dirty="0"/>
              <a:t>3) potiče, odnosno živi u socijalno nestimulativnoj sredini (socijalno, ekonomski, kulturno, jezički siromašnoj sredini ili dugotrajno boravi u zdravstvenoj, odnosno socijalnoj ustanovi);</a:t>
            </a:r>
          </a:p>
          <a:p>
            <a:r>
              <a:rPr lang="vi-VN" sz="2000" dirty="0"/>
              <a:t>4) iz drugih razloga ostvaruje pravo na podršku u obrazovanju.</a:t>
            </a:r>
          </a:p>
          <a:p>
            <a:r>
              <a:rPr lang="vi-VN" sz="2000" dirty="0"/>
              <a:t>Pravo na prilagođen način obrazovanja po IOP-u u smislu proširivanja i produbljivanja sadržaja učenja ima i učenik sa izuzetnim sposobnostima koji stiče osnovno i srednje obrazovanje i vaspitanje.</a:t>
            </a:r>
            <a:endParaRPr lang="en-US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6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Prikupljanje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r>
              <a:rPr lang="en-US" b="1" dirty="0"/>
              <a:t> i </a:t>
            </a:r>
            <a:r>
              <a:rPr lang="en-US" b="1" dirty="0" err="1"/>
              <a:t>formiranje</a:t>
            </a:r>
            <a:r>
              <a:rPr lang="en-US" b="1" dirty="0"/>
              <a:t> </a:t>
            </a:r>
            <a:r>
              <a:rPr lang="en-US" b="1" dirty="0" err="1"/>
              <a:t>dokumentacije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514600"/>
            <a:ext cx="7772400" cy="41148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Vaspitač</a:t>
            </a:r>
            <a:r>
              <a:rPr lang="en-US" dirty="0"/>
              <a:t>, </a:t>
            </a:r>
            <a:r>
              <a:rPr lang="en-US" dirty="0" err="1"/>
              <a:t>nastavnik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stručni</a:t>
            </a:r>
            <a:r>
              <a:rPr lang="en-US" dirty="0"/>
              <a:t> </a:t>
            </a:r>
            <a:r>
              <a:rPr lang="en-US" dirty="0" err="1"/>
              <a:t>saradnik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i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: </a:t>
            </a:r>
            <a:r>
              <a:rPr lang="en-US" dirty="0" err="1"/>
              <a:t>veštine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, </a:t>
            </a:r>
            <a:r>
              <a:rPr lang="en-US" dirty="0" err="1"/>
              <a:t>socijalne</a:t>
            </a:r>
            <a:r>
              <a:rPr lang="en-US" dirty="0"/>
              <a:t> i </a:t>
            </a:r>
            <a:r>
              <a:rPr lang="en-US" dirty="0" err="1"/>
              <a:t>komunikacijske</a:t>
            </a:r>
            <a:r>
              <a:rPr lang="en-US" dirty="0"/>
              <a:t> </a:t>
            </a:r>
            <a:r>
              <a:rPr lang="en-US" dirty="0" err="1"/>
              <a:t>veštine</a:t>
            </a:r>
            <a:r>
              <a:rPr lang="en-US" dirty="0"/>
              <a:t>, </a:t>
            </a:r>
            <a:r>
              <a:rPr lang="en-US" dirty="0" err="1"/>
              <a:t>samostalnost</a:t>
            </a:r>
            <a:r>
              <a:rPr lang="en-US" dirty="0"/>
              <a:t> i </a:t>
            </a:r>
            <a:r>
              <a:rPr lang="en-US" dirty="0" err="1"/>
              <a:t>briga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Ako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 </a:t>
            </a:r>
            <a:r>
              <a:rPr lang="en-US" b="1" dirty="0" err="1"/>
              <a:t>vaspitač</a:t>
            </a:r>
            <a:r>
              <a:rPr lang="en-US" b="1" dirty="0"/>
              <a:t>, </a:t>
            </a:r>
            <a:r>
              <a:rPr lang="en-US" b="1" dirty="0" err="1"/>
              <a:t>nastavnik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stručni</a:t>
            </a:r>
            <a:r>
              <a:rPr lang="en-US" b="1" dirty="0"/>
              <a:t> </a:t>
            </a:r>
            <a:r>
              <a:rPr lang="en-US" b="1" dirty="0" err="1"/>
              <a:t>saradnik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b="1" dirty="0" err="1"/>
              <a:t>utvrdi</a:t>
            </a:r>
            <a:r>
              <a:rPr lang="en-US" b="1" dirty="0"/>
              <a:t> da </a:t>
            </a:r>
            <a:r>
              <a:rPr lang="en-US" b="1" dirty="0" err="1"/>
              <a:t>postoje</a:t>
            </a:r>
            <a:r>
              <a:rPr lang="en-US" b="1" dirty="0"/>
              <a:t> </a:t>
            </a:r>
            <a:r>
              <a:rPr lang="en-US" b="1" dirty="0" err="1"/>
              <a:t>fizičke</a:t>
            </a:r>
            <a:r>
              <a:rPr lang="en-US" b="1" dirty="0"/>
              <a:t>, </a:t>
            </a:r>
            <a:r>
              <a:rPr lang="en-US" b="1" dirty="0" err="1"/>
              <a:t>komunikacijske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socijalne</a:t>
            </a:r>
            <a:r>
              <a:rPr lang="en-US" b="1" dirty="0"/>
              <a:t> </a:t>
            </a:r>
            <a:r>
              <a:rPr lang="en-US" b="1" dirty="0" err="1"/>
              <a:t>prepreke</a:t>
            </a:r>
            <a:r>
              <a:rPr lang="en-US" dirty="0"/>
              <a:t> 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nepovoljno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dobrobit</a:t>
            </a:r>
            <a:r>
              <a:rPr lang="en-US" dirty="0"/>
              <a:t> i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očekivane</a:t>
            </a:r>
            <a:r>
              <a:rPr lang="en-US" dirty="0"/>
              <a:t> </a:t>
            </a:r>
            <a:r>
              <a:rPr lang="en-US" dirty="0" err="1"/>
              <a:t>ishode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i </a:t>
            </a:r>
            <a:r>
              <a:rPr lang="en-US" dirty="0" err="1"/>
              <a:t>vaspitanja</a:t>
            </a:r>
            <a:r>
              <a:rPr lang="en-US" dirty="0"/>
              <a:t>, </a:t>
            </a:r>
            <a:r>
              <a:rPr lang="en-US" b="1" dirty="0" err="1"/>
              <a:t>pristupa</a:t>
            </a:r>
            <a:r>
              <a:rPr lang="en-US" b="1" dirty="0"/>
              <a:t> se </a:t>
            </a:r>
            <a:r>
              <a:rPr lang="en-US" b="1" dirty="0" err="1"/>
              <a:t>prikupljanju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r>
              <a:rPr lang="en-US" b="1" dirty="0"/>
              <a:t> </a:t>
            </a:r>
            <a:r>
              <a:rPr lang="en-US" b="1" dirty="0" err="1"/>
              <a:t>radi</a:t>
            </a:r>
            <a:r>
              <a:rPr lang="en-US" b="1" dirty="0"/>
              <a:t> </a:t>
            </a:r>
            <a:r>
              <a:rPr lang="en-US" b="1" dirty="0" err="1"/>
              <a:t>formiranja</a:t>
            </a:r>
            <a:r>
              <a:rPr lang="en-US" b="1" dirty="0"/>
              <a:t> </a:t>
            </a:r>
            <a:r>
              <a:rPr lang="en-US" b="1" dirty="0" err="1"/>
              <a:t>dokumentacije</a:t>
            </a:r>
            <a:r>
              <a:rPr lang="en-US" b="1" dirty="0"/>
              <a:t> u </a:t>
            </a:r>
            <a:r>
              <a:rPr lang="en-US" b="1" dirty="0" err="1"/>
              <a:t>svrhu</a:t>
            </a:r>
            <a:r>
              <a:rPr lang="en-US" b="1" dirty="0"/>
              <a:t> </a:t>
            </a:r>
            <a:r>
              <a:rPr lang="en-US" b="1" dirty="0" err="1"/>
              <a:t>pružanja</a:t>
            </a:r>
            <a:r>
              <a:rPr lang="en-US" b="1" dirty="0"/>
              <a:t> </a:t>
            </a:r>
            <a:r>
              <a:rPr lang="en-US" b="1" dirty="0" err="1"/>
              <a:t>odgovarajuće</a:t>
            </a:r>
            <a:r>
              <a:rPr lang="en-US" b="1" dirty="0"/>
              <a:t> </a:t>
            </a:r>
            <a:r>
              <a:rPr lang="en-US" b="1" dirty="0" err="1"/>
              <a:t>podrške</a:t>
            </a:r>
            <a:r>
              <a:rPr lang="en-US" b="1" dirty="0"/>
              <a:t> u </a:t>
            </a:r>
            <a:r>
              <a:rPr lang="en-US" b="1" dirty="0" err="1"/>
              <a:t>obrazovanju</a:t>
            </a:r>
            <a:r>
              <a:rPr lang="en-US" b="1" dirty="0"/>
              <a:t> i </a:t>
            </a:r>
            <a:r>
              <a:rPr lang="en-US" b="1" dirty="0" err="1"/>
              <a:t>vaspitanju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0"/>
            <a:ext cx="8458200" cy="67818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vi-VN" dirty="0"/>
              <a:t>Vaspitač, nastavnik, odnosno stručni saradnik, pored ovih podataka, </a:t>
            </a:r>
            <a:r>
              <a:rPr lang="vi-VN" b="1" dirty="0"/>
              <a:t>prikuplja podatke iz različitih izvora</a:t>
            </a:r>
            <a:r>
              <a:rPr lang="vi-VN" dirty="0"/>
              <a:t>: od roditelja, odnosno drugog zakonskog zastupnika (u daljem tekstu: roditelj), stručnjaka van obrazovne ustanove koji dobro poznaje dete, učenika, odnosno odraslog, od vršnjaka i samog deteta, učenika, odnosno odraslog, pri čemu se koriste različiti instrumenti i tehnike (sistematsko posmatranje aktivnosti deteta, učenika, odnosno odraslog u različitim situacijama, razgovor, testiranje, intervju i upitnik za učenika i druge koji poznaju dete, odnosno učenika</a:t>
            </a:r>
            <a:r>
              <a:rPr lang="sr-Latn-RS" dirty="0"/>
              <a:t>)</a:t>
            </a:r>
            <a:r>
              <a:rPr lang="vi-VN" dirty="0"/>
              <a:t>. Medicinski nalazi su, po potrebi, sastavni deo dokumentacije.</a:t>
            </a:r>
          </a:p>
          <a:p>
            <a:pPr fontAlgn="base"/>
            <a:r>
              <a:rPr lang="vi-VN" dirty="0"/>
              <a:t>Na osnovu prikupljenih podataka i dokumentacije, </a:t>
            </a:r>
            <a:r>
              <a:rPr lang="vi-VN" b="1" dirty="0"/>
              <a:t>stručni saradnik koordinira izradu i u saradnji sa vaspitačem, odnosno nastavnikom i roditeljem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izrađuj</a:t>
            </a: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e se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pedagoški</a:t>
            </a:r>
            <a:r>
              <a:rPr lang="vi-VN" b="1" dirty="0"/>
              <a:t> profil</a:t>
            </a:r>
            <a:r>
              <a:rPr lang="vi-VN" dirty="0"/>
              <a:t> deteta, učenika, odnosno odraslog (u daljem tekstu: pedagoški profil).</a:t>
            </a:r>
          </a:p>
          <a:p>
            <a:pPr fontAlgn="base"/>
            <a:r>
              <a:rPr lang="vi-VN" dirty="0"/>
              <a:t>Pedagoški profil sadrži opis obrazovne situacije deteta, učenika, odnosno odraslog i osnov je za planiranje strategija vaspitača za podršku dobrobiti detetu, odnosno individualizovanog načina rada sa učenikom, odnosno odraslim.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r>
              <a:rPr lang="en-US" b="1" dirty="0"/>
              <a:t>Mere </a:t>
            </a:r>
            <a:r>
              <a:rPr lang="en-US" b="1" dirty="0" err="1"/>
              <a:t>individualizacije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209800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vi-VN" dirty="0"/>
              <a:t>Na osnovu pedagoškog profila u kojem su utvrđena područja u kojima je potrebna dodatna podrška, vaspitač, nastavnik i stručni saradnik </a:t>
            </a:r>
            <a:r>
              <a:rPr lang="vi-VN" b="1" dirty="0"/>
              <a:t>planiraju mere za otklanjanje fizičkih, komunikacijskih i socijalnih prepreka</a:t>
            </a:r>
            <a:r>
              <a:rPr lang="vi-VN" dirty="0"/>
              <a:t> (u daljem tekstu: mere individualizacije) koje se sprovode tokom procesa obrazovanja i vaspitanja, kao sastavni deo obrazovno-vaspitnog rada vaspitača, odnosno nastavnika, o čemu se vodi pedagoška dokumentacija i upisuju se u Obrazac 3.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0"/>
            <a:ext cx="2247900" cy="130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8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Predlog za utvrđivanje prava na IOP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pPr fontAlgn="base"/>
            <a:r>
              <a:rPr lang="vi-VN" dirty="0"/>
              <a:t>Predlog za utvrđivanje prava na IOP direktoru ustanove </a:t>
            </a:r>
            <a:r>
              <a:rPr lang="vi-VN" b="1" dirty="0"/>
              <a:t>podnosi tim za inkluzivno obrazovanje</a:t>
            </a:r>
            <a:r>
              <a:rPr lang="vi-VN" dirty="0"/>
              <a:t>, na osnovu procene koju daje vaspitač, nastavnik, stručni saradnik ili roditelj, nakon što su prethodno primenjivane, evidentirane i vrednovane mere individualizacije. Predlog </a:t>
            </a:r>
            <a:r>
              <a:rPr lang="vi-VN" b="1" dirty="0"/>
              <a:t>sadrži navode i obrazložene razloge</a:t>
            </a:r>
            <a:r>
              <a:rPr lang="vi-VN" dirty="0"/>
              <a:t> za podnošenje predloga za utvrđivanje prava na IOP, </a:t>
            </a:r>
            <a:r>
              <a:rPr lang="vi-VN" b="1" dirty="0"/>
              <a:t>kao i dokaze</a:t>
            </a:r>
            <a:r>
              <a:rPr lang="vi-VN" dirty="0"/>
              <a:t> o prethodno primenjenim merama individualizacije.</a:t>
            </a:r>
          </a:p>
          <a:p>
            <a:pPr fontAlgn="base"/>
            <a:r>
              <a:rPr lang="vi-VN" b="1" dirty="0"/>
              <a:t>Ustanova pismenim putem obaveštava roditelja da je podnet predlog</a:t>
            </a:r>
            <a:r>
              <a:rPr lang="vi-VN" dirty="0"/>
              <a:t> za utvrđivanje prava na IOP, a roditelj svojim potpisom potvrđuje da je upoznat sa podnetim predlogom za utvrđivanje prava na IOP, razlozima za njegovo podnošenje i da je saglasan da se pristupi izradi IOP-a. Saglasnost roditelja daje se na Obrascu 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7696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1848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Georgia</vt:lpstr>
      <vt:lpstr>Trebuchet MS</vt:lpstr>
      <vt:lpstr>Slipstream</vt:lpstr>
      <vt:lpstr>Individualni  obrazovni  plan (IOP)    </vt:lpstr>
      <vt:lpstr>Sadržaj IOP-a</vt:lpstr>
      <vt:lpstr>PowerPoint Presentation</vt:lpstr>
      <vt:lpstr>Pravo na individualni obrazovni plan</vt:lpstr>
      <vt:lpstr>PowerPoint Presentation</vt:lpstr>
      <vt:lpstr>Prikupljanje podataka i formiranje dokumentacije</vt:lpstr>
      <vt:lpstr>PowerPoint Presentation</vt:lpstr>
      <vt:lpstr>Mere individualizacije</vt:lpstr>
      <vt:lpstr>Predlog za utvrđivanje prava na IOP</vt:lpstr>
      <vt:lpstr> Vrste IOP-a </vt:lpstr>
      <vt:lpstr>Izrada i donošenje IOP-a</vt:lpstr>
      <vt:lpstr>Primena IOP-a</vt:lpstr>
      <vt:lpstr>Ocenjivanje učenika koji se obrazuju po IOP-u</vt:lpstr>
      <vt:lpstr>Vrednovanje i izmena IOP-a</vt:lpstr>
      <vt:lpstr>PowerPoint Presentation</vt:lpstr>
      <vt:lpstr>Nastavak sprovođenja, odnosno prestanak potrebe za IOP-om</vt:lpstr>
      <vt:lpstr>PowerPoint Presentation</vt:lpstr>
      <vt:lpstr>Pravo na zaštitu podataka</vt:lpstr>
      <vt:lpstr>Evidencija i dokumentacija IOP-a</vt:lpstr>
      <vt:lpstr>Hvala na pažnji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Ostvarivanje prava na individualni obrazovni plan (IOP)</dc:title>
  <dc:creator>381643397343</dc:creator>
  <cp:lastModifiedBy>PC</cp:lastModifiedBy>
  <cp:revision>22</cp:revision>
  <dcterms:created xsi:type="dcterms:W3CDTF">2020-11-15T10:15:21Z</dcterms:created>
  <dcterms:modified xsi:type="dcterms:W3CDTF">2022-11-09T10:53:54Z</dcterms:modified>
</cp:coreProperties>
</file>