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12/5/2022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12/5/2022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085ED-1B38-43C8-045B-0E202022B3C0}"/>
              </a:ext>
            </a:extLst>
          </p:cNvPr>
          <p:cNvSpPr>
            <a:spLocks noGrp="1"/>
          </p:cNvSpPr>
          <p:nvPr>
            <p:ph type="ctrTitle"/>
          </p:nvPr>
        </p:nvSpPr>
        <p:spPr/>
        <p:txBody>
          <a:bodyPr/>
          <a:lstStyle/>
          <a:p>
            <a:pPr algn="ctr"/>
            <a:r>
              <a:rPr lang="sr-Cyrl-RS" sz="8800" dirty="0">
                <a:latin typeface="Times New Roman" panose="02020603050405020304" pitchFamily="18" charset="0"/>
                <a:cs typeface="Times New Roman" panose="02020603050405020304" pitchFamily="18" charset="0"/>
              </a:rPr>
              <a:t>ТРЕМА</a:t>
            </a:r>
            <a:br>
              <a:rPr lang="sr-Cyrl-RS" sz="8800" dirty="0">
                <a:latin typeface="Times New Roman" panose="02020603050405020304" pitchFamily="18" charset="0"/>
                <a:cs typeface="Times New Roman" panose="02020603050405020304" pitchFamily="18" charset="0"/>
              </a:rPr>
            </a:br>
            <a:r>
              <a:rPr lang="sr-Cyrl-RS" sz="3600" dirty="0">
                <a:latin typeface="Times New Roman" panose="02020603050405020304" pitchFamily="18" charset="0"/>
                <a:cs typeface="Times New Roman" panose="02020603050405020304" pitchFamily="18" charset="0"/>
              </a:rPr>
              <a:t>-СТРАХ ОД ЈАВНОГ НАСТУПА-</a:t>
            </a:r>
            <a:br>
              <a:rPr lang="en-US" sz="8800" dirty="0">
                <a:latin typeface="Times New Roman" panose="02020603050405020304" pitchFamily="18" charset="0"/>
                <a:cs typeface="Times New Roman" panose="02020603050405020304" pitchFamily="18" charset="0"/>
              </a:rPr>
            </a:br>
            <a:endParaRPr lang="en-US" sz="8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55A58AC-2230-6A8F-75AB-8AF3F5BEB2A2}"/>
              </a:ext>
            </a:extLst>
          </p:cNvPr>
          <p:cNvSpPr>
            <a:spLocks noGrp="1"/>
          </p:cNvSpPr>
          <p:nvPr>
            <p:ph type="subTitle" idx="1"/>
          </p:nvPr>
        </p:nvSpPr>
        <p:spPr/>
        <p:txBody>
          <a:bodyPr>
            <a:noAutofit/>
          </a:bodyPr>
          <a:lstStyle/>
          <a:p>
            <a:pPr algn="ctr"/>
            <a:r>
              <a:rPr lang="sr-Cyrl-RS" sz="2800" dirty="0">
                <a:latin typeface="Times New Roman" panose="02020603050405020304" pitchFamily="18" charset="0"/>
                <a:cs typeface="Times New Roman" panose="02020603050405020304" pitchFamily="18" charset="0"/>
              </a:rPr>
              <a:t>Слободанка Раденковић - стручни сарадник , психолог</a:t>
            </a:r>
          </a:p>
          <a:p>
            <a:pPr algn="ctr"/>
            <a:r>
              <a:rPr lang="sr-Cyrl-RS" sz="2800" dirty="0">
                <a:latin typeface="Times New Roman" panose="02020603050405020304" pitchFamily="18" charset="0"/>
                <a:cs typeface="Times New Roman" panose="02020603050405020304" pitchFamily="18" charset="0"/>
              </a:rPr>
              <a:t>ОМШ „Владимир Ђорђевић“, Алексинац</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074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28992-EDBE-5455-C635-5916C4FB3C9E}"/>
              </a:ext>
            </a:extLst>
          </p:cNvPr>
          <p:cNvSpPr>
            <a:spLocks noGrp="1"/>
          </p:cNvSpPr>
          <p:nvPr>
            <p:ph type="title"/>
          </p:nvPr>
        </p:nvSpPr>
        <p:spPr/>
        <p:txBody>
          <a:bodyPr/>
          <a:lstStyle/>
          <a:p>
            <a:pPr algn="ctr"/>
            <a:r>
              <a:rPr lang="sr-Cyrl-CS" sz="3600" dirty="0">
                <a:effectLst/>
                <a:latin typeface="Times New Roman" panose="02020603050405020304" pitchFamily="18" charset="0"/>
                <a:ea typeface="Calibri" panose="020F0502020204030204" pitchFamily="34" charset="0"/>
                <a:cs typeface="Times New Roman" panose="02020603050405020304" pitchFamily="18" charset="0"/>
              </a:rPr>
              <a:t> КАДА СЕ ТРЕБА ОБРАТИТИ ЗА ПОМОЋ?</a:t>
            </a:r>
            <a:endParaRPr lang="en-US" sz="3600" dirty="0"/>
          </a:p>
        </p:txBody>
      </p:sp>
      <p:sp>
        <p:nvSpPr>
          <p:cNvPr id="3" name="Content Placeholder 2">
            <a:extLst>
              <a:ext uri="{FF2B5EF4-FFF2-40B4-BE49-F238E27FC236}">
                <a16:creationId xmlns:a16="http://schemas.microsoft.com/office/drawing/2014/main" id="{DEE5F23A-6368-4423-1303-48850B1BED13}"/>
              </a:ext>
            </a:extLst>
          </p:cNvPr>
          <p:cNvSpPr>
            <a:spLocks noGrp="1"/>
          </p:cNvSpPr>
          <p:nvPr>
            <p:ph idx="1"/>
          </p:nvPr>
        </p:nvSpPr>
        <p:spPr/>
        <p:txBody>
          <a:bodyPr/>
          <a:lstStyle/>
          <a:p>
            <a:pPr algn="just"/>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Трему осећамо сви пред важне догађаје,када страхујемо да ли ћемо бити довољно добри .За помоћ се треба обратити када препознате да осећате инхибиторну(блокирајућу) трему. Да је страх пред будућу ситуацију претерано изражен ,праћен физичким симптомима дрхтавице,бледила, презнојавања,стомачних тегоба...Да су вам и мисли блокиране,да не можете да се сетите ни онога што заиста знате...Ако се ови симптоми понављају из ситуације у ситуацију ,то је сигуран знак да би требало да се обратите стручњаку за помоћ (психологу школе).</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03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1C32-591F-60B7-967F-CC6A896F393C}"/>
              </a:ext>
            </a:extLst>
          </p:cNvPr>
          <p:cNvSpPr>
            <a:spLocks noGrp="1"/>
          </p:cNvSpPr>
          <p:nvPr>
            <p:ph type="title"/>
          </p:nvPr>
        </p:nvSpPr>
        <p:spPr/>
        <p:txBody>
          <a:bodyPr/>
          <a:lstStyle/>
          <a:p>
            <a:pPr algn="ctr">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Уколико и даље нисте сигурни да ли вам је потребна стручна помоћ,ево једног кратког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ТРЕМАРОШКОГ ТЕСТА</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sr-Cyrl-RS" sz="1800" dirty="0">
                <a:effectLst/>
                <a:latin typeface="Calibri" panose="020F0502020204030204" pitchFamily="34" charset="0"/>
                <a:ea typeface="Calibri" panose="020F0502020204030204" pitchFamily="34" charset="0"/>
                <a:cs typeface="Times New Roman" panose="02020603050405020304" pitchFamily="18" charset="0"/>
              </a:rPr>
              <a:t>(</a:t>
            </a:r>
            <a:r>
              <a:rPr lang="sr-Cyrl-CS" sz="1400" dirty="0">
                <a:effectLst/>
                <a:latin typeface="Times New Roman" panose="02020603050405020304" pitchFamily="18" charset="0"/>
                <a:ea typeface="Calibri" panose="020F0502020204030204" pitchFamily="34" charset="0"/>
                <a:cs typeface="Times New Roman" panose="02020603050405020304" pitchFamily="18" charset="0"/>
              </a:rPr>
              <a:t>Уколико сте на ВИШЕ ОД 2 ПИТАЊА ОДГОВОРИЛИ СА</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400" u="sng" dirty="0">
                <a:effectLst/>
                <a:latin typeface="Times New Roman" panose="02020603050405020304" pitchFamily="18" charset="0"/>
                <a:ea typeface="Calibri" panose="020F0502020204030204" pitchFamily="34" charset="0"/>
                <a:cs typeface="Times New Roman" panose="02020603050405020304" pitchFamily="18" charset="0"/>
              </a:rPr>
              <a:t>ДА</a:t>
            </a:r>
            <a:r>
              <a:rPr lang="sr-Cyrl-CS" sz="1400" dirty="0">
                <a:effectLst/>
                <a:latin typeface="Times New Roman" panose="02020603050405020304" pitchFamily="18" charset="0"/>
                <a:ea typeface="Calibri" panose="020F0502020204030204" pitchFamily="34" charset="0"/>
                <a:cs typeface="Times New Roman" panose="02020603050405020304" pitchFamily="18" charset="0"/>
              </a:rPr>
              <a:t> , требало би да поразговарате са вашим школским психологом!)</a:t>
            </a:r>
            <a:br>
              <a:rPr lang="en-US" sz="1400" dirty="0">
                <a:effectLst/>
                <a:latin typeface="Calibri" panose="020F0502020204030204" pitchFamily="34" charset="0"/>
                <a:ea typeface="Calibri" panose="020F0502020204030204" pitchFamily="34" charset="0"/>
                <a:cs typeface="Times New Roman" panose="02020603050405020304" pitchFamily="18" charset="0"/>
              </a:rPr>
            </a:br>
            <a:endParaRPr lang="en-US" sz="1400" dirty="0"/>
          </a:p>
        </p:txBody>
      </p:sp>
      <p:graphicFrame>
        <p:nvGraphicFramePr>
          <p:cNvPr id="5" name="Table 4">
            <a:extLst>
              <a:ext uri="{FF2B5EF4-FFF2-40B4-BE49-F238E27FC236}">
                <a16:creationId xmlns:a16="http://schemas.microsoft.com/office/drawing/2014/main" id="{7603951B-61E8-C7EF-36F4-071622E82EEE}"/>
              </a:ext>
            </a:extLst>
          </p:cNvPr>
          <p:cNvGraphicFramePr>
            <a:graphicFrameLocks noGrp="1"/>
          </p:cNvGraphicFramePr>
          <p:nvPr>
            <p:extLst>
              <p:ext uri="{D42A27DB-BD31-4B8C-83A1-F6EECF244321}">
                <p14:modId xmlns:p14="http://schemas.microsoft.com/office/powerpoint/2010/main" val="3280890430"/>
              </p:ext>
            </p:extLst>
          </p:nvPr>
        </p:nvGraphicFramePr>
        <p:xfrm>
          <a:off x="1094509" y="2202873"/>
          <a:ext cx="10127673" cy="4508711"/>
        </p:xfrm>
        <a:graphic>
          <a:graphicData uri="http://schemas.openxmlformats.org/drawingml/2006/table">
            <a:tbl>
              <a:tblPr firstRow="1" firstCol="1" bandRow="1">
                <a:tableStyleId>{5C22544A-7EE6-4342-B048-85BDC9FD1C3A}</a:tableStyleId>
              </a:tblPr>
              <a:tblGrid>
                <a:gridCol w="658944">
                  <a:extLst>
                    <a:ext uri="{9D8B030D-6E8A-4147-A177-3AD203B41FA5}">
                      <a16:colId xmlns:a16="http://schemas.microsoft.com/office/drawing/2014/main" val="4222907397"/>
                    </a:ext>
                  </a:extLst>
                </a:gridCol>
                <a:gridCol w="7532619">
                  <a:extLst>
                    <a:ext uri="{9D8B030D-6E8A-4147-A177-3AD203B41FA5}">
                      <a16:colId xmlns:a16="http://schemas.microsoft.com/office/drawing/2014/main" val="3270708579"/>
                    </a:ext>
                  </a:extLst>
                </a:gridCol>
                <a:gridCol w="1047969">
                  <a:extLst>
                    <a:ext uri="{9D8B030D-6E8A-4147-A177-3AD203B41FA5}">
                      <a16:colId xmlns:a16="http://schemas.microsoft.com/office/drawing/2014/main" val="1788208834"/>
                    </a:ext>
                  </a:extLst>
                </a:gridCol>
                <a:gridCol w="888141">
                  <a:extLst>
                    <a:ext uri="{9D8B030D-6E8A-4147-A177-3AD203B41FA5}">
                      <a16:colId xmlns:a16="http://schemas.microsoft.com/office/drawing/2014/main" val="253200074"/>
                    </a:ext>
                  </a:extLst>
                </a:gridCol>
              </a:tblGrid>
              <a:tr h="468644">
                <a:tc>
                  <a:txBody>
                    <a:bodyPr/>
                    <a:lstStyle/>
                    <a:p>
                      <a:pPr>
                        <a:lnSpc>
                          <a:spcPct val="115000"/>
                        </a:lnSpc>
                        <a:spcAft>
                          <a:spcPts val="1000"/>
                        </a:spcAft>
                      </a:pPr>
                      <a:r>
                        <a:rPr lang="sr-Cyrl-CS" sz="11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 ли мислиш да је неопходно да научиш цело градиво да би уопште могао/ла да одговориш?</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да</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не</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extLst>
                  <a:ext uri="{0D108BD9-81ED-4DB2-BD59-A6C34878D82A}">
                    <a16:rowId xmlns:a16="http://schemas.microsoft.com/office/drawing/2014/main" val="1729661727"/>
                  </a:ext>
                </a:extLst>
              </a:tr>
              <a:tr h="710600">
                <a:tc>
                  <a:txBody>
                    <a:bodyPr/>
                    <a:lstStyle/>
                    <a:p>
                      <a:pPr>
                        <a:lnSpc>
                          <a:spcPct val="115000"/>
                        </a:lnSpc>
                        <a:spcAft>
                          <a:spcPts val="1000"/>
                        </a:spcAft>
                      </a:pPr>
                      <a:r>
                        <a:rPr lang="sr-Cyrl-CS" sz="11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 ли мислиш да и после десетог ефикасног читања(вежбања на инструменту) и даље ниси спреман/а за тест или одговарање(наступ)?</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не</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extLst>
                  <a:ext uri="{0D108BD9-81ED-4DB2-BD59-A6C34878D82A}">
                    <a16:rowId xmlns:a16="http://schemas.microsoft.com/office/drawing/2014/main" val="1392626749"/>
                  </a:ext>
                </a:extLst>
              </a:tr>
              <a:tr h="710600">
                <a:tc>
                  <a:txBody>
                    <a:bodyPr/>
                    <a:lstStyle/>
                    <a:p>
                      <a:pPr>
                        <a:lnSpc>
                          <a:spcPct val="115000"/>
                        </a:lnSpc>
                        <a:spcAft>
                          <a:spcPts val="1000"/>
                        </a:spcAft>
                      </a:pPr>
                      <a:r>
                        <a:rPr lang="sr-Cyrl-CS" sz="11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 ли често проводиш сате над књигом или инструментом,а да ништа не запамтиш јер те омета размишљање о неуспеху на испиту,наступу?</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да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не</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extLst>
                  <a:ext uri="{0D108BD9-81ED-4DB2-BD59-A6C34878D82A}">
                    <a16:rowId xmlns:a16="http://schemas.microsoft.com/office/drawing/2014/main" val="145488704"/>
                  </a:ext>
                </a:extLst>
              </a:tr>
              <a:tr h="710600">
                <a:tc>
                  <a:txBody>
                    <a:bodyPr/>
                    <a:lstStyle/>
                    <a:p>
                      <a:pPr>
                        <a:lnSpc>
                          <a:spcPct val="115000"/>
                        </a:lnSpc>
                        <a:spcAft>
                          <a:spcPts val="1000"/>
                        </a:spcAft>
                      </a:pPr>
                      <a:r>
                        <a:rPr lang="sr-Cyrl-CS" sz="11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 ли више времена проводиш у припремама за учење или вежбање(сређивавање стола,припрема прибора,цртање табела) него у самом учењу или вежбању?</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да</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не</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extLst>
                  <a:ext uri="{0D108BD9-81ED-4DB2-BD59-A6C34878D82A}">
                    <a16:rowId xmlns:a16="http://schemas.microsoft.com/office/drawing/2014/main" val="2905105856"/>
                  </a:ext>
                </a:extLst>
              </a:tr>
              <a:tr h="468644">
                <a:tc>
                  <a:txBody>
                    <a:bodyPr/>
                    <a:lstStyle/>
                    <a:p>
                      <a:pPr>
                        <a:lnSpc>
                          <a:spcPct val="115000"/>
                        </a:lnSpc>
                        <a:spcAft>
                          <a:spcPts val="1000"/>
                        </a:spcAft>
                      </a:pPr>
                      <a:r>
                        <a:rPr lang="sr-Cyrl-CS" sz="1100">
                          <a:effectLst/>
                        </a:rPr>
                        <a:t>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 ли ти се дешава да пред одговарање, тест или наступ осећаш мучнину,вртоглавицу или презнојавање?</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да</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не</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extLst>
                  <a:ext uri="{0D108BD9-81ED-4DB2-BD59-A6C34878D82A}">
                    <a16:rowId xmlns:a16="http://schemas.microsoft.com/office/drawing/2014/main" val="4038760804"/>
                  </a:ext>
                </a:extLst>
              </a:tr>
              <a:tr h="468644">
                <a:tc>
                  <a:txBody>
                    <a:bodyPr/>
                    <a:lstStyle/>
                    <a:p>
                      <a:pPr>
                        <a:lnSpc>
                          <a:spcPct val="115000"/>
                        </a:lnSpc>
                        <a:spcAft>
                          <a:spcPts val="1000"/>
                        </a:spcAft>
                      </a:pPr>
                      <a:r>
                        <a:rPr lang="sr-Cyrl-CS" sz="1100">
                          <a:effectLst/>
                        </a:rPr>
                        <a:t>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 ли ти се дешава да се на тесту,одговарању или наступу толико уплашиш да не можеш да се сетиш ни оног што си раније знао/ла?</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да</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не</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extLst>
                  <a:ext uri="{0D108BD9-81ED-4DB2-BD59-A6C34878D82A}">
                    <a16:rowId xmlns:a16="http://schemas.microsoft.com/office/drawing/2014/main" val="2375863699"/>
                  </a:ext>
                </a:extLst>
              </a:tr>
              <a:tr h="468644">
                <a:tc>
                  <a:txBody>
                    <a:bodyPr/>
                    <a:lstStyle/>
                    <a:p>
                      <a:pPr>
                        <a:lnSpc>
                          <a:spcPct val="115000"/>
                        </a:lnSpc>
                        <a:spcAft>
                          <a:spcPts val="1000"/>
                        </a:spcAft>
                      </a:pPr>
                      <a:r>
                        <a:rPr lang="sr-Cyrl-CS" sz="1100">
                          <a:effectLst/>
                        </a:rPr>
                        <a:t>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 ли често пред одговарање, тест или наступ осећаш болове у стомаку?</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да</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a:effectLst/>
                        </a:rPr>
                        <a:t>не</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extLst>
                  <a:ext uri="{0D108BD9-81ED-4DB2-BD59-A6C34878D82A}">
                    <a16:rowId xmlns:a16="http://schemas.microsoft.com/office/drawing/2014/main" val="1726211738"/>
                  </a:ext>
                </a:extLst>
              </a:tr>
              <a:tr h="468644">
                <a:tc>
                  <a:txBody>
                    <a:bodyPr/>
                    <a:lstStyle/>
                    <a:p>
                      <a:pPr>
                        <a:lnSpc>
                          <a:spcPct val="115000"/>
                        </a:lnSpc>
                        <a:spcAft>
                          <a:spcPts val="1000"/>
                        </a:spcAft>
                      </a:pPr>
                      <a:r>
                        <a:rPr lang="sr-Cyrl-CS" sz="1100">
                          <a:effectLst/>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 ли ти се некад десило да од страха на испиту,одговарању или наступу паднеш у несвест?</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да</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tc>
                  <a:txBody>
                    <a:bodyPr/>
                    <a:lstStyle/>
                    <a:p>
                      <a:pPr>
                        <a:lnSpc>
                          <a:spcPct val="115000"/>
                        </a:lnSpc>
                        <a:spcAft>
                          <a:spcPts val="1000"/>
                        </a:spcAft>
                      </a:pPr>
                      <a:r>
                        <a:rPr lang="sr-Cyrl-CS" sz="1400" dirty="0">
                          <a:effectLst/>
                        </a:rPr>
                        <a:t>не</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795" marR="64795" marT="0" marB="0"/>
                </a:tc>
                <a:extLst>
                  <a:ext uri="{0D108BD9-81ED-4DB2-BD59-A6C34878D82A}">
                    <a16:rowId xmlns:a16="http://schemas.microsoft.com/office/drawing/2014/main" val="3518325318"/>
                  </a:ext>
                </a:extLst>
              </a:tr>
            </a:tbl>
          </a:graphicData>
        </a:graphic>
      </p:graphicFrame>
    </p:spTree>
    <p:extLst>
      <p:ext uri="{BB962C8B-B14F-4D97-AF65-F5344CB8AC3E}">
        <p14:creationId xmlns:p14="http://schemas.microsoft.com/office/powerpoint/2010/main" val="102507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0276-786B-8E0A-1A4B-EC88D6FD3460}"/>
              </a:ext>
            </a:extLst>
          </p:cNvPr>
          <p:cNvSpPr>
            <a:spLocks noGrp="1"/>
          </p:cNvSpPr>
          <p:nvPr>
            <p:ph type="title"/>
          </p:nvPr>
        </p:nvSpPr>
        <p:spPr/>
        <p:txBody>
          <a:bodyPr/>
          <a:lstStyle/>
          <a:p>
            <a:pPr algn="ctr"/>
            <a:r>
              <a:rPr lang="sr-Cyrl-CS" sz="3200" b="1" dirty="0">
                <a:effectLst/>
                <a:latin typeface="Times New Roman" panose="02020603050405020304" pitchFamily="18" charset="0"/>
                <a:ea typeface="Calibri" panose="020F0502020204030204" pitchFamily="34" charset="0"/>
                <a:cs typeface="Times New Roman" panose="02020603050405020304" pitchFamily="18" charset="0"/>
              </a:rPr>
              <a:t> ОПШТЕ МЕТОДЕ</a:t>
            </a:r>
            <a:r>
              <a:rPr lang="sr-Cyrl-CS" sz="32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3200" dirty="0">
                <a:effectLst/>
                <a:latin typeface="Times New Roman" panose="02020603050405020304" pitchFamily="18" charset="0"/>
                <a:ea typeface="Calibri" panose="020F0502020204030204" pitchFamily="34" charset="0"/>
                <a:cs typeface="Times New Roman" panose="02020603050405020304" pitchFamily="18" charset="0"/>
              </a:rPr>
              <a:t>КАКО ПОБЕДИТИ ТРЕМУ:</a:t>
            </a:r>
            <a:endParaRPr lang="en-US" sz="3200" dirty="0"/>
          </a:p>
        </p:txBody>
      </p:sp>
      <p:sp>
        <p:nvSpPr>
          <p:cNvPr id="3" name="Content Placeholder 2">
            <a:extLst>
              <a:ext uri="{FF2B5EF4-FFF2-40B4-BE49-F238E27FC236}">
                <a16:creationId xmlns:a16="http://schemas.microsoft.com/office/drawing/2014/main" id="{8F3E67BB-62ED-1109-AFAE-9D5E6A102F60}"/>
              </a:ext>
            </a:extLst>
          </p:cNvPr>
          <p:cNvSpPr>
            <a:spLocks noGrp="1"/>
          </p:cNvSpPr>
          <p:nvPr>
            <p:ph idx="1"/>
          </p:nvPr>
        </p:nvSpPr>
        <p:spPr>
          <a:xfrm>
            <a:off x="595745" y="2222287"/>
            <a:ext cx="10777541" cy="4400186"/>
          </a:xfrm>
        </p:spPr>
        <p:txBody>
          <a:bodyPr>
            <a:normAutofit fontScale="92500" lnSpcReduction="10000"/>
          </a:bodyPr>
          <a:lstStyle/>
          <a:p>
            <a:pPr>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1.ПРИПРЕМА: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*Или постизање максималног нивоа сигурности добром припремљеношћу.То је најбољи пријатељ при суочавању са страхом.Морате се добро припремити пре сваког наступа,будите сигурни да сте добро увежбали текст,песму,да сте добро информисани о теми о којој ћете говорити.Што боље нешто радите, веће је ваше самопоуздање и мања трема, зато је потребно радити на себи и вежбати.</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2.ВИЗУАЛИЗАЦИЈА</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*Замишљајте ситуацију и ментално увежбавајте наступ ,створите у глави слику како успешно пролазите кроз све фазе.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3.СКРЕТАЊЕ ПАЖЊЕ: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*Трема је највећа пре почетка наступа,па док чекате фокусирајте се на неутралне ситуације и предмете у околини(бројите их и запажајте им облике и недостатке)тако ћете спречити испољавање знакова треме и нећете бити обузети замишљањем најгорих сценарија и катастрофе која ће уследити ако се „избламирате“.</a:t>
            </a:r>
            <a:endParaRPr lang="en-US" dirty="0"/>
          </a:p>
        </p:txBody>
      </p:sp>
    </p:spTree>
    <p:extLst>
      <p:ext uri="{BB962C8B-B14F-4D97-AF65-F5344CB8AC3E}">
        <p14:creationId xmlns:p14="http://schemas.microsoft.com/office/powerpoint/2010/main" val="2153036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34AF5-F6D4-7771-2382-021E1BAE9C74}"/>
              </a:ext>
            </a:extLst>
          </p:cNvPr>
          <p:cNvSpPr>
            <a:spLocks noGrp="1"/>
          </p:cNvSpPr>
          <p:nvPr>
            <p:ph type="title"/>
          </p:nvPr>
        </p:nvSpPr>
        <p:spPr/>
        <p:txBody>
          <a:bodyPr/>
          <a:lstStyle/>
          <a:p>
            <a:pPr algn="ctr"/>
            <a:r>
              <a:rPr lang="sr-Cyrl-CS" sz="3600" b="1" dirty="0">
                <a:effectLst/>
                <a:latin typeface="Times New Roman" panose="02020603050405020304" pitchFamily="18" charset="0"/>
                <a:ea typeface="Calibri" panose="020F0502020204030204" pitchFamily="34" charset="0"/>
                <a:cs typeface="Times New Roman" panose="02020603050405020304" pitchFamily="18" charset="0"/>
              </a:rPr>
              <a:t>ОПШТЕ МЕТОДЕ - </a:t>
            </a:r>
            <a:r>
              <a:rPr lang="sr-Cyrl-CS" sz="3600" dirty="0">
                <a:effectLst/>
                <a:latin typeface="Times New Roman" panose="02020603050405020304" pitchFamily="18" charset="0"/>
                <a:ea typeface="Calibri" panose="020F0502020204030204" pitchFamily="34" charset="0"/>
                <a:cs typeface="Times New Roman" panose="02020603050405020304" pitchFamily="18" charset="0"/>
              </a:rPr>
              <a:t>КАКО ПОБЕДИТИ ТРЕМУ:</a:t>
            </a:r>
            <a:endParaRPr lang="en-US" sz="3600" dirty="0"/>
          </a:p>
        </p:txBody>
      </p:sp>
      <p:sp>
        <p:nvSpPr>
          <p:cNvPr id="3" name="Content Placeholder 2">
            <a:extLst>
              <a:ext uri="{FF2B5EF4-FFF2-40B4-BE49-F238E27FC236}">
                <a16:creationId xmlns:a16="http://schemas.microsoft.com/office/drawing/2014/main" id="{0C9DD436-8050-0605-8B29-3AB3179656B2}"/>
              </a:ext>
            </a:extLst>
          </p:cNvPr>
          <p:cNvSpPr>
            <a:spLocks noGrp="1"/>
          </p:cNvSpPr>
          <p:nvPr>
            <p:ph idx="1"/>
          </p:nvPr>
        </p:nvSpPr>
        <p:spPr>
          <a:xfrm>
            <a:off x="526473" y="2222287"/>
            <a:ext cx="10846813" cy="4497168"/>
          </a:xfrm>
        </p:spPr>
        <p:txBody>
          <a:bodyPr>
            <a:normAutofit fontScale="77500" lnSpcReduction="20000"/>
          </a:bodyPr>
          <a:lstStyle/>
          <a:p>
            <a:pPr>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200" b="1" dirty="0">
                <a:effectLst/>
                <a:latin typeface="Times New Roman" panose="02020603050405020304" pitchFamily="18" charset="0"/>
                <a:ea typeface="Calibri" panose="020F0502020204030204" pitchFamily="34" charset="0"/>
                <a:cs typeface="Times New Roman" panose="02020603050405020304" pitchFamily="18" charset="0"/>
              </a:rPr>
              <a:t>4.РАЦИОНАЛИЗАЦИЈА:</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 Запитајте се чега се то толико бојите ,умирите се и реците себи:“Полако,биће све  у реду,и раније сам пролазио/ла кроз то па се ништа лоше није десило“ . Погледајте око себе и приметићете да се много људи у сличној ситуацији осећају нелагодно ,дрхти им глас тј. да нисте једини тремарош ,некад нека грешка испадне и смешна публици...</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200" b="1" dirty="0">
                <a:effectLst/>
                <a:latin typeface="Times New Roman" panose="02020603050405020304" pitchFamily="18" charset="0"/>
                <a:ea typeface="Calibri" panose="020F0502020204030204" pitchFamily="34" charset="0"/>
                <a:cs typeface="Times New Roman" panose="02020603050405020304" pitchFamily="18" charset="0"/>
              </a:rPr>
              <a:t>5.КОНТАКТ СА ОКРУЖЕЊЕМ:</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 Започните говор са осмехом на лицу –тако сигнализирајте да сте сигурни у оно што говорите.Остварите контакт очима са публиком,фиксирајте особе које су благонаклоне,говорите лагано,не брзајте и правите паузе,слушаоци ће тако моћи да размисле о ономе што говорите ,а ви ћете за то време промислити о следећој реченици...</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200" b="1" dirty="0">
                <a:effectLst/>
                <a:latin typeface="Times New Roman" panose="02020603050405020304" pitchFamily="18" charset="0"/>
                <a:ea typeface="Calibri" panose="020F0502020204030204" pitchFamily="34" charset="0"/>
                <a:cs typeface="Times New Roman" panose="02020603050405020304" pitchFamily="18" charset="0"/>
              </a:rPr>
              <a:t>6.РАД НА СЕБИ:</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r-Cyrl-C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600" dirty="0">
                <a:effectLst/>
                <a:latin typeface="Times New Roman" panose="02020603050405020304" pitchFamily="18" charset="0"/>
                <a:ea typeface="Calibri" panose="020F0502020204030204" pitchFamily="34" charset="0"/>
                <a:cs typeface="Times New Roman" panose="02020603050405020304" pitchFamily="18" charset="0"/>
              </a:rPr>
              <a:t>*    Што сте сигурнији у себе то ће и ваш страх постати мањи,зато вежбајте,учите,савладајте што више вештина и не покушавајте да будете оно што нисте.</a:t>
            </a: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dirty="0"/>
          </a:p>
        </p:txBody>
      </p:sp>
    </p:spTree>
    <p:extLst>
      <p:ext uri="{BB962C8B-B14F-4D97-AF65-F5344CB8AC3E}">
        <p14:creationId xmlns:p14="http://schemas.microsoft.com/office/powerpoint/2010/main" val="469611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724DE-6917-B1C0-A9E7-3D67259160A8}"/>
              </a:ext>
            </a:extLst>
          </p:cNvPr>
          <p:cNvSpPr>
            <a:spLocks noGrp="1"/>
          </p:cNvSpPr>
          <p:nvPr>
            <p:ph type="title"/>
          </p:nvPr>
        </p:nvSpPr>
        <p:spPr/>
        <p:txBody>
          <a:bodyPr/>
          <a:lstStyle/>
          <a:p>
            <a:pPr algn="ct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b="1" dirty="0">
                <a:effectLst/>
                <a:latin typeface="Times New Roman" panose="02020603050405020304" pitchFamily="18" charset="0"/>
                <a:ea typeface="Calibri" panose="020F0502020204030204" pitchFamily="34" charset="0"/>
                <a:cs typeface="Times New Roman" panose="02020603050405020304" pitchFamily="18" charset="0"/>
              </a:rPr>
              <a:t>КОНКРЕТНЕ  ТЕХНИКЕ -</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  КАКО ПОБЕДИТИ ТРЕМУ И ДРЖАТИ ЈЕ ПОД КОНТРОЛОМ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CCC6A7E7-44AC-1212-58AA-F3EBE726D679}"/>
              </a:ext>
            </a:extLst>
          </p:cNvPr>
          <p:cNvSpPr>
            <a:spLocks noGrp="1"/>
          </p:cNvSpPr>
          <p:nvPr>
            <p:ph idx="1"/>
          </p:nvPr>
        </p:nvSpPr>
        <p:spPr>
          <a:xfrm>
            <a:off x="801288" y="2222287"/>
            <a:ext cx="10571998" cy="4400186"/>
          </a:xfrm>
        </p:spPr>
        <p:txBody>
          <a:bodyPr>
            <a:normAutofit fontScale="85000" lnSpcReduction="10000"/>
          </a:bodyPr>
          <a:lstStyle/>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НАУЧИТИ ,НАВЕЖБАТИ И СПРЕМИТИ СЕ како би били СИГУРНИ У СОПСТВЕНО ЗНАЊЕ,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јер уколико то не учинимо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наша несигурност ће се хранити на објективној чињеници да нисмо спремни.А уколико јесмо спремни ,а трема се појави</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важно је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подсетити себе на то да ми то знамо</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и да нема разлога да испадне лоше.Уколико се трема појави током наступа,треба учинити све што је у нашој моћи да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се њоме што мање бавимо</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,јер је немогуће истовремено бити и публика и добар извођач.</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II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МИСЛИ ФОКУСИРАТИ НА ОНО ШТО РАДИМО И ГОВОРИМО</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,јер чим се фокусирамо на извођење,трема почиње да пада.Симтоме треме треба одмах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превести у уобичајно узбуђење</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III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СКЛОНИТИ ФОКУС СА ПУБЛИКЕ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,скренути поглед на неког блиског или познатог у публици или замислите да наступате пред неким другим.Што мање мислите о публици и што је мање озбиљно схватате то је боље (нпр. зато неки саветују замишљање публике у неким смешним околностима</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јер хумор често побија страх).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IV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ПРИПРЕМА ЗА ЈАВНИ НАСТУП НЕ СМЕ СЕ ОСТАВИТИ  ЗА САМ НАСТУП ИЛИ ЗА НЕКОЛИКО МИНУТА ПРЕ ЊЕГА</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,већ мора да садржи:</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дугорочну,краткорочну и непосредну припрему</a:t>
            </a:r>
            <a:r>
              <a:rPr lang="sr-Cyrl-C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ДУГОРОЧНА ПРИПРЕМА обухвата-рад на прихватању себе и у ситуацијама када не иде све баш онако као што смо замислили,постављање личних циљева,јачање самопоуздања,емоционалне контроле и стабилности у стресу.Радити на развијању „здравог става према наступу“ и учењу како да се трема искористи на најбољи могући начин.</a:t>
            </a:r>
            <a:endParaRPr lang="en-US" dirty="0"/>
          </a:p>
        </p:txBody>
      </p:sp>
    </p:spTree>
    <p:extLst>
      <p:ext uri="{BB962C8B-B14F-4D97-AF65-F5344CB8AC3E}">
        <p14:creationId xmlns:p14="http://schemas.microsoft.com/office/powerpoint/2010/main" val="3763912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9D27-E7D2-0426-D277-E9F21EA36DE3}"/>
              </a:ext>
            </a:extLst>
          </p:cNvPr>
          <p:cNvSpPr>
            <a:spLocks noGrp="1"/>
          </p:cNvSpPr>
          <p:nvPr>
            <p:ph type="title"/>
          </p:nvPr>
        </p:nvSpPr>
        <p:spPr/>
        <p:txBody>
          <a:bodyPr/>
          <a:lstStyle/>
          <a:p>
            <a:pPr algn="ctr"/>
            <a:r>
              <a:rPr lang="sr-Cyrl-CS" sz="2400" b="1" dirty="0">
                <a:effectLst/>
                <a:latin typeface="Times New Roman" panose="02020603050405020304" pitchFamily="18" charset="0"/>
                <a:ea typeface="Calibri" panose="020F0502020204030204" pitchFamily="34" charset="0"/>
                <a:cs typeface="Times New Roman" panose="02020603050405020304" pitchFamily="18" charset="0"/>
              </a:rPr>
              <a:t>КОНКРЕТНЕ  ТЕХНИКЕ -</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  КАКО ПОБЕДИТИ ТРЕМУ И ДРЖАТИ ЈЕ ПОД КОНТРОЛОМ</a:t>
            </a:r>
            <a:r>
              <a:rPr lang="sr-Cyrl-CS"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855C5315-BFD9-D651-2862-0E7FBE7735C2}"/>
              </a:ext>
            </a:extLst>
          </p:cNvPr>
          <p:cNvSpPr>
            <a:spLocks noGrp="1"/>
          </p:cNvSpPr>
          <p:nvPr>
            <p:ph idx="1"/>
          </p:nvPr>
        </p:nvSpPr>
        <p:spPr>
          <a:xfrm>
            <a:off x="676597" y="2258291"/>
            <a:ext cx="10571998" cy="4447309"/>
          </a:xfrm>
        </p:spPr>
        <p:txBody>
          <a:bodyPr>
            <a:normAutofit fontScale="85000" lnSpcReduction="10000"/>
          </a:bodyPr>
          <a:lstStyle/>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V </a:t>
            </a:r>
            <a:r>
              <a:rPr lang="sr-Cyrl-CS" b="1" dirty="0">
                <a:effectLst/>
                <a:latin typeface="Times New Roman" panose="02020603050405020304" pitchFamily="18" charset="0"/>
                <a:ea typeface="Calibri" panose="020F0502020204030204" pitchFamily="34" charset="0"/>
                <a:cs typeface="Times New Roman" panose="02020603050405020304" pitchFamily="18" charset="0"/>
              </a:rPr>
              <a:t>) ПРЕПОЗНАВАЊЕ И МЕЊАЊЕ СОПСТВЕНИХ ИРАЦИОНАЛНИХ ШТЕТНИХ МИСЛИ У ВЕЗИ СА НАСТУПОМ,ТРЕМОМ</a:t>
            </a:r>
            <a:r>
              <a:rPr lang="sr-Cyrl-CS" dirty="0">
                <a:effectLst/>
                <a:latin typeface="Times New Roman" panose="02020603050405020304" pitchFamily="18" charset="0"/>
                <a:ea typeface="Calibri" panose="020F0502020204030204" pitchFamily="34" charset="0"/>
                <a:cs typeface="Times New Roman" panose="02020603050405020304" pitchFamily="18" charset="0"/>
              </a:rPr>
              <a:t> је најважнија техника разбијања треме,јер је деструктивност треме повезана са начином на који мислимо.Нпр. сви осећамо одређени ниво узбуђења приликом јавног наступа</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dirty="0">
                <a:effectLst/>
                <a:latin typeface="Times New Roman" panose="02020603050405020304" pitchFamily="18" charset="0"/>
                <a:ea typeface="Calibri" panose="020F0502020204030204" pitchFamily="34" charset="0"/>
                <a:cs typeface="Times New Roman" panose="02020603050405020304" pitchFamily="18" charset="0"/>
              </a:rPr>
              <a:t> али само одређени број људи тумачи то узбуђење као опасно,неподношљиво,ужасно.Сви желе да оставе добар утисак,али неки иду корак даље размишљајући да уколико не оставе добар утисак то ће значити да су глупи,неспособни,да једноставно нису за то...</a:t>
            </a:r>
            <a:r>
              <a:rPr lang="sr-Cyrl-CS"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VI </a:t>
            </a:r>
            <a:r>
              <a:rPr lang="sr-Cyrl-CS" b="1" dirty="0">
                <a:effectLst/>
                <a:latin typeface="Times New Roman" panose="02020603050405020304" pitchFamily="18" charset="0"/>
                <a:ea typeface="Calibri" panose="020F0502020204030204" pitchFamily="34" charset="0"/>
                <a:cs typeface="Times New Roman" panose="02020603050405020304" pitchFamily="18" charset="0"/>
              </a:rPr>
              <a:t>) ИМАГИНАЦИЈА-ИСКУСТВЕНЕ ТЕХНИКЕ</a:t>
            </a:r>
            <a:r>
              <a:rPr lang="sr-Cyrl-CS" dirty="0">
                <a:effectLst/>
                <a:latin typeface="Times New Roman" panose="02020603050405020304" pitchFamily="18" charset="0"/>
                <a:ea typeface="Calibri" panose="020F0502020204030204" pitchFamily="34" charset="0"/>
                <a:cs typeface="Times New Roman" panose="02020603050405020304" pitchFamily="18" charset="0"/>
              </a:rPr>
              <a:t> помажу особи да направи разлику и схвати како се осећа када мисли на здрав,а како када мисли на ирационалан начин.Имагинација је </a:t>
            </a:r>
            <a:r>
              <a:rPr lang="sr-Cyrl-CS" b="1" i="1" dirty="0">
                <a:effectLst/>
                <a:latin typeface="Times New Roman" panose="02020603050405020304" pitchFamily="18" charset="0"/>
                <a:ea typeface="Calibri" panose="020F0502020204030204" pitchFamily="34" charset="0"/>
                <a:cs typeface="Times New Roman" panose="02020603050405020304" pitchFamily="18" charset="0"/>
              </a:rPr>
              <a:t>вид менталне припреме</a:t>
            </a:r>
            <a:r>
              <a:rPr lang="sr-Cyrl-CS" dirty="0">
                <a:effectLst/>
                <a:latin typeface="Times New Roman" panose="02020603050405020304" pitchFamily="18" charset="0"/>
                <a:ea typeface="Calibri" panose="020F0502020204030204" pitchFamily="34" charset="0"/>
                <a:cs typeface="Times New Roman" panose="02020603050405020304" pitchFamily="18" charset="0"/>
              </a:rPr>
              <a:t> за наступ-замишљање извођења,предвиђање потенцијалних проблематичних ситуација и осмишљавање начина на који ће се оне превазићи.</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VII </a:t>
            </a:r>
            <a:r>
              <a:rPr lang="sr-Cyrl-CS" b="1" dirty="0">
                <a:effectLst/>
                <a:latin typeface="Times New Roman" panose="02020603050405020304" pitchFamily="18" charset="0"/>
                <a:ea typeface="Calibri" panose="020F0502020204030204" pitchFamily="34" charset="0"/>
                <a:cs typeface="Times New Roman" panose="02020603050405020304" pitchFamily="18" charset="0"/>
              </a:rPr>
              <a:t>) ИЗЛАГАЊЕ СТРЕСНОЈ СИТУАЦИЈИ</a:t>
            </a:r>
            <a:r>
              <a:rPr lang="sr-Cyrl-CS"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b="1" i="1" dirty="0">
                <a:effectLst/>
                <a:latin typeface="Times New Roman" panose="02020603050405020304" pitchFamily="18" charset="0"/>
                <a:ea typeface="Calibri" panose="020F0502020204030204" pitchFamily="34" charset="0"/>
                <a:cs typeface="Times New Roman" panose="02020603050405020304" pitchFamily="18" charset="0"/>
              </a:rPr>
              <a:t>„тремароша  гурнути у ватру“</a:t>
            </a:r>
            <a:r>
              <a:rPr lang="sr-Cyrl-CS" b="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dirty="0">
                <a:effectLst/>
                <a:latin typeface="Times New Roman" panose="02020603050405020304" pitchFamily="18" charset="0"/>
                <a:ea typeface="Calibri" panose="020F0502020204030204" pitchFamily="34" charset="0"/>
                <a:cs typeface="Times New Roman" panose="02020603050405020304" pitchFamily="18" charset="0"/>
              </a:rPr>
              <a:t>али мора се пре наступа научити како да се умањи непријатност и како да издржи све то довољно дуго да страх нестане,припремити особу за то.Страх се може победити само ако се са њим суочите,изложите се ситуацијама од којих стрепите.</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VIII </a:t>
            </a:r>
            <a:r>
              <a:rPr lang="sr-Cyrl-CS" b="1" dirty="0">
                <a:effectLst/>
                <a:latin typeface="Times New Roman" panose="02020603050405020304" pitchFamily="18" charset="0"/>
                <a:ea typeface="Calibri" panose="020F0502020204030204" pitchFamily="34" charset="0"/>
                <a:cs typeface="Times New Roman" panose="02020603050405020304" pitchFamily="18" charset="0"/>
              </a:rPr>
              <a:t>) ВЕЖБАЊЕ ПРЕД ОГЛЕДАЛОМ</a:t>
            </a:r>
            <a:r>
              <a:rPr lang="sr-Cyrl-CS" dirty="0">
                <a:effectLst/>
                <a:latin typeface="Times New Roman" panose="02020603050405020304" pitchFamily="18" charset="0"/>
                <a:ea typeface="Calibri" panose="020F0502020204030204" pitchFamily="34" charset="0"/>
                <a:cs typeface="Times New Roman" panose="02020603050405020304" pitchFamily="18" charset="0"/>
              </a:rPr>
              <a:t>-сматра се веома добром техником,посебно код предавача,музичара и других извођача.Вежбајући пред огледалом особа увиђа како делује и добија могућност да процени сваки свој покрет.Уколико покрети показују да је особа несигурна треба радити на томе да се они промене и увежбавати пред огледалом другачији,самопоузданији став.</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8030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8DFB-E660-1FB5-9E09-CB96C1A14D05}"/>
              </a:ext>
            </a:extLst>
          </p:cNvPr>
          <p:cNvSpPr>
            <a:spLocks noGrp="1"/>
          </p:cNvSpPr>
          <p:nvPr>
            <p:ph type="title"/>
          </p:nvPr>
        </p:nvSpPr>
        <p:spPr/>
        <p:txBody>
          <a:bodyPr/>
          <a:lstStyle/>
          <a:p>
            <a:pPr algn="ctr"/>
            <a:r>
              <a:rPr lang="sr-Cyrl-CS" sz="2400" b="1" dirty="0">
                <a:effectLst/>
                <a:latin typeface="Times New Roman" panose="02020603050405020304" pitchFamily="18" charset="0"/>
                <a:ea typeface="Calibri" panose="020F0502020204030204" pitchFamily="34" charset="0"/>
                <a:cs typeface="Times New Roman" panose="02020603050405020304" pitchFamily="18" charset="0"/>
              </a:rPr>
              <a:t>КОНКРЕТНЕ  ТЕХНИКЕ-</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  КАКО ПОБЕДИТИ ТРЕМУ И ДРЖАТИ ЈЕ ПОД КОНТРОЛОМ:</a:t>
            </a:r>
            <a:endParaRPr lang="en-US" sz="2400" dirty="0"/>
          </a:p>
        </p:txBody>
      </p:sp>
      <p:sp>
        <p:nvSpPr>
          <p:cNvPr id="3" name="Content Placeholder 2">
            <a:extLst>
              <a:ext uri="{FF2B5EF4-FFF2-40B4-BE49-F238E27FC236}">
                <a16:creationId xmlns:a16="http://schemas.microsoft.com/office/drawing/2014/main" id="{AD5CE8CD-8507-B374-9457-8CFA521EFA85}"/>
              </a:ext>
            </a:extLst>
          </p:cNvPr>
          <p:cNvSpPr>
            <a:spLocks noGrp="1"/>
          </p:cNvSpPr>
          <p:nvPr>
            <p:ph idx="1"/>
          </p:nvPr>
        </p:nvSpPr>
        <p:spPr>
          <a:xfrm>
            <a:off x="801288" y="2222287"/>
            <a:ext cx="10571998" cy="4497168"/>
          </a:xfrm>
        </p:spPr>
        <p:txBody>
          <a:bodyPr>
            <a:normAutofit fontScale="85000" lnSpcReduction="20000"/>
          </a:bodyPr>
          <a:lstStyle/>
          <a:p>
            <a:pPr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X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ПРАВИЛНО ДИСАЊЕ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-дишите дубоко,удишите на нос и бројите у себи до 5,7 или 9,што дуже то боље,издахните лагано и шумно на уста (изговарајте  с,с,с,с,с, кроз зубе) покушавајући да што дуже задржите дах мишића(дијафрагма,међуребарни</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мишићи</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).Тако свесно избацујемо тензију док дишемо ,трему и страх. Направити кратку паузу ,па вежбу поновити још 3-4 пута.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XI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АРТИКУЛАЦИЈА</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-изговарајте азбуку (сваки глас правилно формирајте и фокусирајте),читајте наглас било који текст ,пазећи на кретање језика и усана тако ћете уочити грешке у артикулацији  и поправити их.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XII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ТРЕНИНГ ЗВУЧНОСТИ</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-нека вам глас буде звучан,певајте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вокале а,е,и,о,у,</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одржавајте их што дужим,нека брује.Говорите било који текст и водите рачуна о томе да вам глас буде звучан и снажан.Снимите ову вежбу и будите искрени према себи када је преслушате.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XIII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ПОЗИТИВНЕ МИСЛИ,БРЗАЛИЦЕ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-седите и замишљајте како освајате публику.Не размишљајте о томе да ћете бити лоши ,јер ћете онда и бити,зато размишљајте позитивно.Наш ум често подсвесно креиреа асоцијације које могу бити позитивне и негативне,ове негативне вам сигурно неће помоћи да се ослободите треме,зато се опустите у тихом кутку пре наступа и замишљајте како освајате публику</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Речи које су добри детектори за размишљање и које нам не помажу</a:t>
            </a:r>
            <a:r>
              <a:rPr lang="sr-Cyrl-CS" sz="1800" i="1" dirty="0">
                <a:effectLst/>
                <a:latin typeface="Times New Roman" panose="02020603050405020304" pitchFamily="18" charset="0"/>
                <a:ea typeface="Calibri" panose="020F0502020204030204" pitchFamily="34" charset="0"/>
                <a:cs typeface="Times New Roman" panose="02020603050405020304" pitchFamily="18" charset="0"/>
              </a:rPr>
              <a:t> су</a:t>
            </a:r>
            <a:r>
              <a:rPr lang="sr-Latn-R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МОРАМ</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,НЕ СМЕМ</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,НИКАД</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,СВИ</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,САВРШЕНО</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,НЕИЗДРЖЉИВО</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,КАТАСТРОФА</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,УЖАС</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,зато је потребно да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осмислите позитивне (копинг) реченице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које ће заменити негативне:“Било би добро да овај тест урадим добро ,али и ако не буде тако није катастрофа“,“Тешко је ,али могу да издржим“,“Ако не буде савршено ,поправићу ,изаћићу већ некако са тим на крај“.</a:t>
            </a:r>
            <a:endParaRPr lang="en-US" dirty="0"/>
          </a:p>
        </p:txBody>
      </p:sp>
    </p:spTree>
    <p:extLst>
      <p:ext uri="{BB962C8B-B14F-4D97-AF65-F5344CB8AC3E}">
        <p14:creationId xmlns:p14="http://schemas.microsoft.com/office/powerpoint/2010/main" val="3668401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CA2B-1C3F-3E40-73AE-17B6C05B4BFC}"/>
              </a:ext>
            </a:extLst>
          </p:cNvPr>
          <p:cNvSpPr>
            <a:spLocks noGrp="1"/>
          </p:cNvSpPr>
          <p:nvPr>
            <p:ph type="title"/>
          </p:nvPr>
        </p:nvSpPr>
        <p:spPr/>
        <p:txBody>
          <a:bodyPr/>
          <a:lstStyle/>
          <a:p>
            <a:pPr algn="ctr"/>
            <a:r>
              <a:rPr lang="sr-Cyrl-CS" sz="2400" b="1" dirty="0">
                <a:effectLst/>
                <a:latin typeface="Times New Roman" panose="02020603050405020304" pitchFamily="18" charset="0"/>
                <a:ea typeface="Calibri" panose="020F0502020204030204" pitchFamily="34" charset="0"/>
                <a:cs typeface="Times New Roman" panose="02020603050405020304" pitchFamily="18" charset="0"/>
              </a:rPr>
              <a:t>КОНКРЕТНЕ  ТЕХНИКЕ</a:t>
            </a:r>
            <a:r>
              <a:rPr lang="sr-Latn-R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 КАКО ПОБЕДИТИ ТРЕМУ И ДРЖАТИ ЈЕ ПОД КОНТРОЛОМ</a:t>
            </a:r>
            <a:r>
              <a:rPr lang="sr-Latn-R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p>
        </p:txBody>
      </p:sp>
      <p:sp>
        <p:nvSpPr>
          <p:cNvPr id="3" name="Content Placeholder 2">
            <a:extLst>
              <a:ext uri="{FF2B5EF4-FFF2-40B4-BE49-F238E27FC236}">
                <a16:creationId xmlns:a16="http://schemas.microsoft.com/office/drawing/2014/main" id="{8D4DF78A-AF1E-6389-14E9-EEA7D7830ABB}"/>
              </a:ext>
            </a:extLst>
          </p:cNvPr>
          <p:cNvSpPr>
            <a:spLocks noGrp="1"/>
          </p:cNvSpPr>
          <p:nvPr>
            <p:ph idx="1"/>
          </p:nvPr>
        </p:nvSpPr>
        <p:spPr>
          <a:xfrm>
            <a:off x="637309" y="2222287"/>
            <a:ext cx="10735977" cy="4427895"/>
          </a:xfrm>
        </p:spPr>
        <p:txBody>
          <a:bodyPr>
            <a:normAutofit fontScale="85000" lnSpcReduction="10000"/>
          </a:bodyPr>
          <a:lstStyle/>
          <a:p>
            <a:pPr>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XIV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НЕВЕРБАЛНА КОМУНИКАЦИЈА - СТАВ ИЛИ ГОВОР ТЕЛА: *ОЧНИ КОНТАКТ</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„очи су огледало душе“</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то је најмоћније средство невербалне комуникације,поглед је позив на комуникацију.Контакт очима је средство контроле природе и трајања интеракције и пресудно утиче на синхронизацију комуникације.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ИЗРАЗ ЛИЦА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„фацијална експресија“</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је инструмент изражавања емоционалног стања .Од свих мишића човек има највише фацијалних мишића (40) што му омогућава хиљаде различитих израза лица . Значајни су  и покрети главом , раздаљина и оријентација.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XV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ВИЗУЕЛНИ УТИСАК</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„први утисак“</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нећете имати другу прилику да оставите прв</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и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утисак, па је тако од пресудног значаја изглед ,став, држање ,хигијена ,одевање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XVI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ВЕЖБА ЗА ОПУШТАЊЕ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-ради се стојећи,станите нормално (без савијања тела) ,спустите главу и наслоните браду на груди,осетићете благу затегнутост у задњем делу врата,у том положају удахните ваздух дубоко,зажмурите и лагано испуштајте ваздух кроз зубе на слово С,(звук као када се испумпава аутомобилска гума).Поновите вежбу неколико пута и осетићете растерећање и опушање мозга и тела ,само вежбу не радите превише да вам се не би завртело у глави.</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XVII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ЕДУКАЦИЈА</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кроз СЕМИНАРЕ</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ПРЕДАВАЊА И РАДИОНИЦЕ , помаже да што брже и ефикасније отклоните страх изазван нереалним осећајем да ће ваши недостаци изаћи на видело и да ћете због тога бити исмејани . Нисте савршени и никада и нећете ни бити ,али тајна успеха управо и јесте у прихватању те чињенице.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499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FC755-DBE7-14CB-6B9B-58ADF19943F0}"/>
              </a:ext>
            </a:extLst>
          </p:cNvPr>
          <p:cNvSpPr>
            <a:spLocks noGrp="1"/>
          </p:cNvSpPr>
          <p:nvPr>
            <p:ph type="title"/>
          </p:nvPr>
        </p:nvSpPr>
        <p:spPr/>
        <p:txBody>
          <a:bodyPr/>
          <a:lstStyle/>
          <a:p>
            <a:pPr algn="ctr"/>
            <a:r>
              <a:rPr lang="sr-Cyrl-CS" sz="36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3600" b="1" i="1" u="sng" dirty="0">
                <a:effectLst/>
                <a:latin typeface="Times New Roman" panose="02020603050405020304" pitchFamily="18" charset="0"/>
                <a:ea typeface="Calibri" panose="020F0502020204030204" pitchFamily="34" charset="0"/>
                <a:cs typeface="Times New Roman" panose="02020603050405020304" pitchFamily="18" charset="0"/>
              </a:rPr>
              <a:t>ПРЕПОРУКЕ </a:t>
            </a:r>
            <a:r>
              <a:rPr lang="sr-Cyrl-CS" sz="3600" b="1" i="1" dirty="0">
                <a:effectLst/>
                <a:latin typeface="Times New Roman" panose="02020603050405020304" pitchFamily="18" charset="0"/>
                <a:ea typeface="Calibri" panose="020F0502020204030204" pitchFamily="34" charset="0"/>
                <a:cs typeface="Times New Roman" panose="02020603050405020304" pitchFamily="18" charset="0"/>
              </a:rPr>
              <a:t> КАКО ПРЕВАЗИЋИ ТРЕМУ:</a:t>
            </a:r>
            <a:endParaRPr lang="en-US" sz="3600" dirty="0"/>
          </a:p>
        </p:txBody>
      </p:sp>
      <p:sp>
        <p:nvSpPr>
          <p:cNvPr id="3" name="Content Placeholder 2">
            <a:extLst>
              <a:ext uri="{FF2B5EF4-FFF2-40B4-BE49-F238E27FC236}">
                <a16:creationId xmlns:a16="http://schemas.microsoft.com/office/drawing/2014/main" id="{BAC50D42-6645-0374-1338-96B7434D00D6}"/>
              </a:ext>
            </a:extLst>
          </p:cNvPr>
          <p:cNvSpPr>
            <a:spLocks noGrp="1"/>
          </p:cNvSpPr>
          <p:nvPr>
            <p:ph idx="1"/>
          </p:nvPr>
        </p:nvSpPr>
        <p:spPr/>
        <p:txBody>
          <a:bodyPr/>
          <a:lstStyle/>
          <a:p>
            <a:pPr algn="just">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1. ОДУСТАНИТЕ ОД ЗАХТЕВА ДА УВЕК И ПО СВАКУ ЦЕНУ МОРАТЕ ОСТАВИТИ ДОБАР УТИСАК  И ФАСЦИНИРАТИ ПУБЛИКУ.</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r-Cyrl-CS" sz="1800" b="1" dirty="0">
                <a:effectLst/>
                <a:latin typeface="Times New Roman" panose="02020603050405020304" pitchFamily="18" charset="0"/>
                <a:ea typeface="Calibri" panose="020F0502020204030204" pitchFamily="34" charset="0"/>
              </a:rPr>
              <a:t> 2. ОДУСТАНИТЕ ОД ПЕРФЕКЦИОНИЗМА-ДОВОЉНО ЈЕ БИТИ „ДОВОЉНО ДОБАР“ НЕГО САВРШЕН (</a:t>
            </a:r>
            <a:r>
              <a:rPr lang="sr-Cyrl-CS" sz="1800" dirty="0">
                <a:effectLst/>
                <a:latin typeface="Times New Roman" panose="02020603050405020304" pitchFamily="18" charset="0"/>
                <a:ea typeface="Calibri" panose="020F0502020204030204" pitchFamily="34" charset="0"/>
              </a:rPr>
              <a:t>убедите себе у то).Прихватите да нисте савршени ,али немојте се ни трудити да то сакријете ,јер нико није савршен.</a:t>
            </a:r>
          </a:p>
          <a:p>
            <a:pPr algn="just"/>
            <a:r>
              <a:rPr lang="sr-Cyrl-CS" sz="1800" dirty="0">
                <a:effectLst/>
                <a:latin typeface="Times New Roman" panose="02020603050405020304" pitchFamily="18" charset="0"/>
                <a:ea typeface="Calibri" panose="020F0502020204030204" pitchFamily="34" charset="0"/>
              </a:rPr>
              <a:t> </a:t>
            </a:r>
            <a:r>
              <a:rPr lang="sr-Cyrl-CS" sz="1800" b="1" dirty="0">
                <a:effectLst/>
                <a:latin typeface="Times New Roman" panose="02020603050405020304" pitchFamily="18" charset="0"/>
                <a:ea typeface="Calibri" panose="020F0502020204030204" pitchFamily="34" charset="0"/>
              </a:rPr>
              <a:t>3. ПРОЦЕНИТЕ ШТА ЈЕ НАЈГОРЕ ШТО МОЖЕ ДА ВАМ СЕ ДЕСИ У ТОЈ СИТУАЦИЈИ-</a:t>
            </a:r>
            <a:r>
              <a:rPr lang="sr-Cyrl-CS" sz="1800" dirty="0">
                <a:effectLst/>
                <a:latin typeface="Times New Roman" panose="02020603050405020304" pitchFamily="18" charset="0"/>
                <a:ea typeface="Calibri" panose="020F0502020204030204" pitchFamily="34" charset="0"/>
              </a:rPr>
              <a:t>учите на сопственим грешкама,на вашем искуству,не будите сувише самокритични већ истрајни,учите,увежбавајте говорне вештине</a:t>
            </a:r>
            <a:endParaRPr lang="en-US" dirty="0"/>
          </a:p>
        </p:txBody>
      </p:sp>
    </p:spTree>
    <p:extLst>
      <p:ext uri="{BB962C8B-B14F-4D97-AF65-F5344CB8AC3E}">
        <p14:creationId xmlns:p14="http://schemas.microsoft.com/office/powerpoint/2010/main" val="3909382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2E2B-27C2-A1AD-3D98-1ED1F8C2796D}"/>
              </a:ext>
            </a:extLst>
          </p:cNvPr>
          <p:cNvSpPr>
            <a:spLocks noGrp="1"/>
          </p:cNvSpPr>
          <p:nvPr>
            <p:ph type="title"/>
          </p:nvPr>
        </p:nvSpPr>
        <p:spPr/>
        <p:txBody>
          <a:bodyPr/>
          <a:lstStyle/>
          <a:p>
            <a:r>
              <a:rPr lang="sr-Cyrl-CS" sz="4000" b="1" i="1" u="sng" dirty="0">
                <a:effectLst/>
                <a:latin typeface="Times New Roman" panose="02020603050405020304" pitchFamily="18" charset="0"/>
                <a:ea typeface="Calibri" panose="020F0502020204030204" pitchFamily="34" charset="0"/>
                <a:cs typeface="Times New Roman" panose="02020603050405020304" pitchFamily="18" charset="0"/>
              </a:rPr>
              <a:t>ПРЕПОРУКЕ </a:t>
            </a:r>
            <a:r>
              <a:rPr lang="sr-Cyrl-CS" sz="4000" b="1" i="1" dirty="0">
                <a:effectLst/>
                <a:latin typeface="Times New Roman" panose="02020603050405020304" pitchFamily="18" charset="0"/>
                <a:ea typeface="Calibri" panose="020F0502020204030204" pitchFamily="34" charset="0"/>
                <a:cs typeface="Times New Roman" panose="02020603050405020304" pitchFamily="18" charset="0"/>
              </a:rPr>
              <a:t> КАКО ПРЕВАЗИЋИ ТРЕМУ:</a:t>
            </a:r>
            <a:endParaRPr lang="en-US" dirty="0"/>
          </a:p>
        </p:txBody>
      </p:sp>
      <p:sp>
        <p:nvSpPr>
          <p:cNvPr id="3" name="Content Placeholder 2">
            <a:extLst>
              <a:ext uri="{FF2B5EF4-FFF2-40B4-BE49-F238E27FC236}">
                <a16:creationId xmlns:a16="http://schemas.microsoft.com/office/drawing/2014/main" id="{A320DFFA-D164-6429-5835-C7DE9A5248BF}"/>
              </a:ext>
            </a:extLst>
          </p:cNvPr>
          <p:cNvSpPr>
            <a:spLocks noGrp="1"/>
          </p:cNvSpPr>
          <p:nvPr>
            <p:ph idx="1"/>
          </p:nvPr>
        </p:nvSpPr>
        <p:spPr/>
        <p:txBody>
          <a:bodyPr/>
          <a:lstStyle/>
          <a:p>
            <a:pPr algn="just">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4. ВЕРУЈТЕ У СВОЈУ КОМПЕТЕНТНОСТ , БЕЗ ОБЗИРА НА ПОЈЕДИНАЧНЕ НЕУСПЕХЕ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-вежбајте кући пред огледалом или публиком.</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5. ФОКУСИРАЈТЕ СЕ НА ОНО ШТО ГОВОРИТЕ И РАДИТЕ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,а не на то како се осећате.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6.</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Током излагања или извођења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РАЗМИШЉАЈТЕ САМО О СЛЕДЕЋЕМ НАЈБЛИЖЕМ КОРАКУ КОЈИ ТРЕБА ДА ИЗВЕДЕТЕ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,тако имајте фокус на следећу карику у ланцу операција које изводите и на тај начин успоставите контролу над собом и оним што радите.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7.ЧУВАЈТЕ СВОЈ  ГЛАС</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,понесите са собом обичну воду(уколико вам се суши грло),узмите у руке фломастер или маркер(скидање чепа и стављање неће правити буку попут кликтања хемијском оловком),деловаће умирујуће за вас и неће одати вашу нервозу(тако смирите нервозне покрете руку).</a:t>
            </a:r>
            <a:endParaRPr lang="en-US" dirty="0"/>
          </a:p>
        </p:txBody>
      </p:sp>
    </p:spTree>
    <p:extLst>
      <p:ext uri="{BB962C8B-B14F-4D97-AF65-F5344CB8AC3E}">
        <p14:creationId xmlns:p14="http://schemas.microsoft.com/office/powerpoint/2010/main" val="207029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E6C7-4630-CE8C-1BAA-7F12A2258550}"/>
              </a:ext>
            </a:extLst>
          </p:cNvPr>
          <p:cNvSpPr>
            <a:spLocks noGrp="1"/>
          </p:cNvSpPr>
          <p:nvPr>
            <p:ph type="ctrTitle"/>
          </p:nvPr>
        </p:nvSpPr>
        <p:spPr/>
        <p:txBody>
          <a:bodyPr/>
          <a:lstStyle/>
          <a:p>
            <a:pPr algn="just"/>
            <a:r>
              <a:rPr lang="sr-Cyrl-CS" sz="3600" dirty="0">
                <a:effectLst/>
                <a:latin typeface="Times New Roman" panose="02020603050405020304" pitchFamily="18" charset="0"/>
                <a:ea typeface="Calibri" panose="020F0502020204030204" pitchFamily="34" charset="0"/>
                <a:cs typeface="Times New Roman" panose="02020603050405020304" pitchFamily="18" charset="0"/>
              </a:rPr>
              <a:t>     ТРЕМА</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 је врста СТРАХА који је </a:t>
            </a:r>
            <a:r>
              <a:rPr lang="sr-Cyrl-CS" sz="2400" b="1" dirty="0">
                <a:effectLst/>
                <a:latin typeface="Times New Roman" panose="02020603050405020304" pitchFamily="18" charset="0"/>
                <a:ea typeface="Calibri" panose="020F0502020204030204" pitchFamily="34" charset="0"/>
                <a:cs typeface="Times New Roman" panose="02020603050405020304" pitchFamily="18" charset="0"/>
              </a:rPr>
              <a:t>везан за </a:t>
            </a:r>
            <a:r>
              <a:rPr lang="sr-Cyrl-CS" sz="2400" b="1" i="1" dirty="0">
                <a:effectLst/>
                <a:latin typeface="Times New Roman" panose="02020603050405020304" pitchFamily="18" charset="0"/>
                <a:ea typeface="Calibri" panose="020F0502020204030204" pitchFamily="34" charset="0"/>
                <a:cs typeface="Times New Roman" panose="02020603050405020304" pitchFamily="18" charset="0"/>
              </a:rPr>
              <a:t>неку будућу ситуацију</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 за коју особа процењује да није довољно спремна или да превазилази њене способности.</a:t>
            </a:r>
            <a:b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b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Према овој дефиницији јасно је да се трема најчешће осећа у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предиспитним ситуацијама</a:t>
            </a:r>
            <a:r>
              <a:rPr lang="sr-Latn-R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мада може бити везана и за многе друге</a:t>
            </a:r>
            <a:r>
              <a:rPr lang="sr-Latn-R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нпр.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важан пословни састанак</a:t>
            </a:r>
            <a:r>
              <a:rPr lang="sr-Latn-R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,први љубавни састанак</a:t>
            </a:r>
            <a:r>
              <a:rPr lang="sr-Latn-R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држање предавања</a:t>
            </a:r>
            <a:r>
              <a:rPr lang="sr-Latn-R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држање родитељских састанака</a:t>
            </a:r>
            <a:r>
              <a:rPr lang="sr-Latn-R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,наступ у плесу</a:t>
            </a:r>
            <a:r>
              <a:rPr lang="sr-Latn-R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музичко такмичење,јавни наступ...</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Subtitle 2">
            <a:extLst>
              <a:ext uri="{FF2B5EF4-FFF2-40B4-BE49-F238E27FC236}">
                <a16:creationId xmlns:a16="http://schemas.microsoft.com/office/drawing/2014/main" id="{0478A3B3-4795-D5A5-9E98-631EA76B6B76}"/>
              </a:ext>
            </a:extLst>
          </p:cNvPr>
          <p:cNvSpPr>
            <a:spLocks noGrp="1"/>
          </p:cNvSpPr>
          <p:nvPr>
            <p:ph type="subTitle" idx="1"/>
          </p:nvPr>
        </p:nvSpPr>
        <p:spPr>
          <a:xfrm>
            <a:off x="934692" y="5341845"/>
            <a:ext cx="10572000" cy="434974"/>
          </a:xfrm>
        </p:spPr>
        <p:txBody>
          <a:bodyPr>
            <a:normAutofit fontScale="25000" lnSpcReduction="20000"/>
          </a:bodyPr>
          <a:lstStyle/>
          <a:p>
            <a:pPr algn="just"/>
            <a:r>
              <a:rPr lang="sr-Cyrl-CS" sz="8000" dirty="0">
                <a:latin typeface="Times New Roman" panose="02020603050405020304" pitchFamily="18" charset="0"/>
                <a:ea typeface="Calibri" panose="020F0502020204030204" pitchFamily="34" charset="0"/>
                <a:cs typeface="Times New Roman" panose="02020603050405020304" pitchFamily="18" charset="0"/>
              </a:rPr>
              <a:t>*</a:t>
            </a:r>
            <a:r>
              <a:rPr lang="sr-Cyrl-CS"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8000" b="1" u="sng" dirty="0">
                <a:effectLst/>
                <a:latin typeface="Times New Roman" panose="02020603050405020304" pitchFamily="18" charset="0"/>
                <a:ea typeface="Calibri" panose="020F0502020204030204" pitchFamily="34" charset="0"/>
                <a:cs typeface="Times New Roman" panose="02020603050405020304" pitchFamily="18" charset="0"/>
              </a:rPr>
              <a:t>Страх од јавног наступа</a:t>
            </a:r>
            <a:r>
              <a:rPr lang="sr-Cyrl-CS" sz="8000" b="1" dirty="0">
                <a:effectLst/>
                <a:latin typeface="Times New Roman" panose="02020603050405020304" pitchFamily="18" charset="0"/>
                <a:ea typeface="Calibri" panose="020F0502020204030204" pitchFamily="34" charset="0"/>
                <a:cs typeface="Times New Roman" panose="02020603050405020304" pitchFamily="18" charset="0"/>
              </a:rPr>
              <a:t> је чешће повезан са </a:t>
            </a:r>
            <a:r>
              <a:rPr lang="sr-Cyrl-CS" sz="8000" b="1" i="1" dirty="0">
                <a:effectLst/>
                <a:latin typeface="Times New Roman" panose="02020603050405020304" pitchFamily="18" charset="0"/>
                <a:ea typeface="Calibri" panose="020F0502020204030204" pitchFamily="34" charset="0"/>
                <a:cs typeface="Times New Roman" panose="02020603050405020304" pitchFamily="18" charset="0"/>
              </a:rPr>
              <a:t>тежњом да се задовоље прописане социјалне норме , него са личним професионализмом особе.</a:t>
            </a:r>
            <a:endParaRPr lang="en-US" sz="8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220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1889-B599-760C-6471-9B80285AD1A9}"/>
              </a:ext>
            </a:extLst>
          </p:cNvPr>
          <p:cNvSpPr>
            <a:spLocks noGrp="1"/>
          </p:cNvSpPr>
          <p:nvPr>
            <p:ph type="title"/>
          </p:nvPr>
        </p:nvSpPr>
        <p:spPr/>
        <p:txBody>
          <a:bodyPr/>
          <a:lstStyle/>
          <a:p>
            <a:r>
              <a:rPr lang="sr-Cyrl-CS" sz="4000" b="1" i="1" u="sng" dirty="0">
                <a:effectLst/>
                <a:latin typeface="Times New Roman" panose="02020603050405020304" pitchFamily="18" charset="0"/>
                <a:ea typeface="Calibri" panose="020F0502020204030204" pitchFamily="34" charset="0"/>
                <a:cs typeface="Times New Roman" panose="02020603050405020304" pitchFamily="18" charset="0"/>
              </a:rPr>
              <a:t>ПРЕПОРУКЕ </a:t>
            </a:r>
            <a:r>
              <a:rPr lang="sr-Cyrl-CS" sz="4000" b="1" i="1" dirty="0">
                <a:effectLst/>
                <a:latin typeface="Times New Roman" panose="02020603050405020304" pitchFamily="18" charset="0"/>
                <a:ea typeface="Calibri" panose="020F0502020204030204" pitchFamily="34" charset="0"/>
                <a:cs typeface="Times New Roman" panose="02020603050405020304" pitchFamily="18" charset="0"/>
              </a:rPr>
              <a:t> КАКО ПРЕВАЗИЋИ ТРЕМУ:</a:t>
            </a:r>
            <a:endParaRPr lang="en-US" dirty="0"/>
          </a:p>
        </p:txBody>
      </p:sp>
      <p:sp>
        <p:nvSpPr>
          <p:cNvPr id="3" name="Content Placeholder 2">
            <a:extLst>
              <a:ext uri="{FF2B5EF4-FFF2-40B4-BE49-F238E27FC236}">
                <a16:creationId xmlns:a16="http://schemas.microsoft.com/office/drawing/2014/main" id="{1457E6B2-3CBA-A00A-D063-021B4FAC3FA0}"/>
              </a:ext>
            </a:extLst>
          </p:cNvPr>
          <p:cNvSpPr>
            <a:spLocks noGrp="1"/>
          </p:cNvSpPr>
          <p:nvPr>
            <p:ph idx="1"/>
          </p:nvPr>
        </p:nvSpPr>
        <p:spPr>
          <a:xfrm>
            <a:off x="665018" y="2222287"/>
            <a:ext cx="10708268" cy="4344768"/>
          </a:xfrm>
        </p:spPr>
        <p:txBody>
          <a:bodyPr>
            <a:normAutofit fontScale="92500" lnSpcReduction="10000"/>
          </a:bodyPr>
          <a:lstStyle/>
          <a:p>
            <a:pPr algn="just">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8. ИМПРОВИЗУЈТЕ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-користите кроз причу неку шалу или доскочицу уколико при наступу застанете , насмејете се и наставите.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9.БУДИТЕ СИГУРНИ У СВОЈЕ ЗНАЊЕ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,увежбавајте текст,песме до савршенства тако да их без грешке можете отпевати или одсвирати у свако доба дана или ноћи,тако стичете самопоуздање.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10. УПОСЛИТЕ СВОЈ МОЗАК ДА МИСЛИ НА НЕШТО ДРУГО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радите било шта што ће вас окупирати и натерати да размишљате о нечем другом ,само немојте да мирно стојите и мислите о наступу (а то већина ради) ,јер се тада трема само повећава (нпр. распевавање).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11. ВЕРУЈТЕ У СЕБЕ , ДОБРО СЕ СПРЕМИТЕ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,сетите се да после треме и после добро одрађеног наступа следи велики аплауз,честитке као и јединствени осећај среће и задовољства који чини овај посао толико лепим.</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12. ПОНЕСИТЕ СА СОБОМ ПРЕДМЕТ ЗА КОЈИ ВЕРУЈЕТЕ ДА ВАМ ДОНОСИ СРЕЋУ,</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то ће вам пружити додатну сигурност (амајлија).</a:t>
            </a:r>
            <a:endParaRPr lang="en-US" dirty="0"/>
          </a:p>
        </p:txBody>
      </p:sp>
    </p:spTree>
    <p:extLst>
      <p:ext uri="{BB962C8B-B14F-4D97-AF65-F5344CB8AC3E}">
        <p14:creationId xmlns:p14="http://schemas.microsoft.com/office/powerpoint/2010/main" val="1792134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01B2-BBA8-B308-52CA-15C96AD30E04}"/>
              </a:ext>
            </a:extLst>
          </p:cNvPr>
          <p:cNvSpPr>
            <a:spLocks noGrp="1"/>
          </p:cNvSpPr>
          <p:nvPr>
            <p:ph type="title"/>
          </p:nvPr>
        </p:nvSpPr>
        <p:spPr/>
        <p:txBody>
          <a:bodyPr/>
          <a:lstStyle/>
          <a:p>
            <a:r>
              <a:rPr lang="sr-Cyrl-CS" sz="4000" b="1" i="1" u="sng" dirty="0">
                <a:effectLst/>
                <a:latin typeface="Times New Roman" panose="02020603050405020304" pitchFamily="18" charset="0"/>
                <a:ea typeface="Calibri" panose="020F0502020204030204" pitchFamily="34" charset="0"/>
                <a:cs typeface="Times New Roman" panose="02020603050405020304" pitchFamily="18" charset="0"/>
              </a:rPr>
              <a:t>ПРЕПОРУКЕ </a:t>
            </a:r>
            <a:r>
              <a:rPr lang="sr-Cyrl-CS" sz="4000" b="1" i="1" dirty="0">
                <a:effectLst/>
                <a:latin typeface="Times New Roman" panose="02020603050405020304" pitchFamily="18" charset="0"/>
                <a:ea typeface="Calibri" panose="020F0502020204030204" pitchFamily="34" charset="0"/>
                <a:cs typeface="Times New Roman" panose="02020603050405020304" pitchFamily="18" charset="0"/>
              </a:rPr>
              <a:t> КАКО ПРЕВАЗИЋИ ТРЕМУ:</a:t>
            </a:r>
            <a:endParaRPr lang="en-US" dirty="0"/>
          </a:p>
        </p:txBody>
      </p:sp>
      <p:sp>
        <p:nvSpPr>
          <p:cNvPr id="3" name="Content Placeholder 2">
            <a:extLst>
              <a:ext uri="{FF2B5EF4-FFF2-40B4-BE49-F238E27FC236}">
                <a16:creationId xmlns:a16="http://schemas.microsoft.com/office/drawing/2014/main" id="{355E88C7-598A-736C-9B69-0375E4ADDF44}"/>
              </a:ext>
            </a:extLst>
          </p:cNvPr>
          <p:cNvSpPr>
            <a:spLocks noGrp="1"/>
          </p:cNvSpPr>
          <p:nvPr>
            <p:ph idx="1"/>
          </p:nvPr>
        </p:nvSpPr>
        <p:spPr/>
        <p:txBody>
          <a:bodyPr>
            <a:normAutofit fontScale="92500"/>
          </a:bodyPr>
          <a:lstStyle/>
          <a:p>
            <a:pPr algn="just">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13. УКОЛИКО ПОГРЕШИТЕ-ПА ШТА?!-ТО СЕ СВИМА ДЕШАВА</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,сваком може да се деси чак и највећим певачима,музичарима.Све ствари се дешавају са неким разлогом,ви само наставите-срећно!</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14.ПРВА И НАЈГОРА ТРЕМА У ЖИВОТУ ПРОЂЕ ПОСЛЕ ПРВЕ ДВЕ РЕЧЕНИЦЕ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,па се зато концентришите на оно што причате и тако престаните да региструјете трему.</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r-Cyrl-CS" sz="1800" dirty="0">
                <a:effectLst/>
                <a:latin typeface="Times New Roman" panose="02020603050405020304" pitchFamily="18" charset="0"/>
                <a:ea typeface="Calibri" panose="020F0502020204030204" pitchFamily="34" charset="0"/>
              </a:rPr>
              <a:t> </a:t>
            </a:r>
            <a:r>
              <a:rPr lang="sr-Cyrl-CS" sz="1800" b="1" dirty="0">
                <a:effectLst/>
                <a:latin typeface="Times New Roman" panose="02020603050405020304" pitchFamily="18" charset="0"/>
                <a:ea typeface="Calibri" panose="020F0502020204030204" pitchFamily="34" charset="0"/>
              </a:rPr>
              <a:t>15. ВЕЖБАЈТЕ СИТУАЦИЈУ  КОЈА ВАС ОЧЕКУЈЕ</a:t>
            </a:r>
            <a:r>
              <a:rPr lang="sr-Cyrl-CS" sz="1800" dirty="0">
                <a:effectLst/>
                <a:latin typeface="Times New Roman" panose="02020603050405020304" pitchFamily="18" charset="0"/>
                <a:ea typeface="Calibri" panose="020F0502020204030204" pitchFamily="34" charset="0"/>
              </a:rPr>
              <a:t>-је одличан савезник у борби против треме.Ставити себе у ситуацију сличну оној која вас очекује и од које страхујете ,нпр.након завршеног учења за испит од кога се стахује,саставити тест ,особа седне за сто и замисли атмосферу испита која га очекује,или јавног музичког наступа пред публиком на бини.</a:t>
            </a:r>
          </a:p>
          <a:p>
            <a:pPr algn="just"/>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16. РАЗМЕНИТЕ ИСКУСТВА ТРЕМЕ СА ДРУГИМА-</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сви су некада имали неку непријатност или проблем због треме,саслушајте почетак и исход целокупне ситуације неке особе која је имала трему  и заједно се тој ситуацији насмејте.</a:t>
            </a:r>
            <a:endParaRPr lang="en-US" dirty="0"/>
          </a:p>
        </p:txBody>
      </p:sp>
    </p:spTree>
    <p:extLst>
      <p:ext uri="{BB962C8B-B14F-4D97-AF65-F5344CB8AC3E}">
        <p14:creationId xmlns:p14="http://schemas.microsoft.com/office/powerpoint/2010/main" val="3124856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C41F0-E5F5-9C0F-42B9-447498049167}"/>
              </a:ext>
            </a:extLst>
          </p:cNvPr>
          <p:cNvSpPr>
            <a:spLocks noGrp="1"/>
          </p:cNvSpPr>
          <p:nvPr>
            <p:ph type="title"/>
          </p:nvPr>
        </p:nvSpPr>
        <p:spPr/>
        <p:txBody>
          <a:bodyPr/>
          <a:lstStyle/>
          <a:p>
            <a:pPr algn="ctr"/>
            <a:r>
              <a:rPr lang="sr-Cyrl-RS" dirty="0">
                <a:latin typeface="Times New Roman" panose="02020603050405020304" pitchFamily="18" charset="0"/>
                <a:cs typeface="Times New Roman" panose="02020603050405020304" pitchFamily="18" charset="0"/>
              </a:rPr>
              <a:t>Хвала на пажњи !</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FC5A8EF9-3558-E53C-8819-853220550E42}"/>
              </a:ext>
            </a:extLst>
          </p:cNvPr>
          <p:cNvSpPr>
            <a:spLocks noGrp="1"/>
          </p:cNvSpPr>
          <p:nvPr>
            <p:ph type="body" idx="1"/>
          </p:nvPr>
        </p:nvSpPr>
        <p:spPr/>
        <p:txBody>
          <a:bodyPr/>
          <a:lstStyle/>
          <a:p>
            <a:r>
              <a:rPr lang="sr-Cyrl-RS" sz="3200" dirty="0">
                <a:latin typeface="Times New Roman" panose="02020603050405020304" pitchFamily="18" charset="0"/>
                <a:cs typeface="Times New Roman" panose="02020603050405020304" pitchFamily="18" charset="0"/>
              </a:rPr>
              <a:t>Слободанка Раденковић-психолог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11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85A94-1F13-9D34-26D6-64E4F267B976}"/>
              </a:ext>
            </a:extLst>
          </p:cNvPr>
          <p:cNvSpPr>
            <a:spLocks noGrp="1"/>
          </p:cNvSpPr>
          <p:nvPr>
            <p:ph type="title"/>
          </p:nvPr>
        </p:nvSpPr>
        <p:spPr/>
        <p:txBody>
          <a:bodyPr/>
          <a:lstStyle/>
          <a:p>
            <a:pPr algn="ct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Према ПОНАШАЊУ , у тим важним ситуацијама када се осећа трема,                                              </a:t>
            </a:r>
            <a:r>
              <a:rPr lang="sr-Cyrl-CS" sz="2400" u="sng" dirty="0">
                <a:effectLst/>
                <a:latin typeface="Times New Roman" panose="02020603050405020304" pitchFamily="18" charset="0"/>
                <a:ea typeface="Calibri" panose="020F0502020204030204" pitchFamily="34" charset="0"/>
                <a:cs typeface="Times New Roman" panose="02020603050405020304" pitchFamily="18" charset="0"/>
              </a:rPr>
              <a:t>ТРЕМУ МОЖЕМО ПОДЕЛИТИ </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на:</a:t>
            </a:r>
            <a:endParaRPr lang="en-US" sz="2400" dirty="0"/>
          </a:p>
        </p:txBody>
      </p:sp>
      <p:sp>
        <p:nvSpPr>
          <p:cNvPr id="3" name="Content Placeholder 2">
            <a:extLst>
              <a:ext uri="{FF2B5EF4-FFF2-40B4-BE49-F238E27FC236}">
                <a16:creationId xmlns:a16="http://schemas.microsoft.com/office/drawing/2014/main" id="{C8687979-F776-52A7-46CC-C5F37842984F}"/>
              </a:ext>
            </a:extLst>
          </p:cNvPr>
          <p:cNvSpPr>
            <a:spLocks noGrp="1"/>
          </p:cNvSpPr>
          <p:nvPr>
            <p:ph idx="1"/>
          </p:nvPr>
        </p:nvSpPr>
        <p:spPr>
          <a:xfrm>
            <a:off x="801288" y="2222287"/>
            <a:ext cx="10571998" cy="4497168"/>
          </a:xfrm>
        </p:spPr>
        <p:txBody>
          <a:bodyPr>
            <a:normAutofit fontScale="92500"/>
          </a:bodyPr>
          <a:lstStyle/>
          <a:p>
            <a:pPr algn="just">
              <a:lnSpc>
                <a:spcPct val="115000"/>
              </a:lnSpc>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1. СТИМУЛАТИВНУ ТРЕМУ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-која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мотивише и покреће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особу да се што боље припреми за ситуацију од које страхује,да преиспита своје способности,знања,вештине, да се активира.Дакле ова трема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је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позитивна</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чак пожељна јер подиже ниво узбуђења целог организма и помаже особи да се што боље снађе у ситуацији која следи.Карактеристично за ову трему је да се осећа непосредно пред ситуацију(одговарање,тест,наступ),док чим се особа нађе у тој ситуацији,трема престаје и особа добро обавља свој задатак. </a:t>
            </a:r>
            <a:r>
              <a:rPr lang="sr-Cyrl-CS" sz="1800" u="sng" dirty="0">
                <a:effectLst/>
                <a:latin typeface="Times New Roman" panose="02020603050405020304" pitchFamily="18" charset="0"/>
                <a:ea typeface="Calibri" panose="020F0502020204030204" pitchFamily="34" charset="0"/>
                <a:cs typeface="Times New Roman" panose="02020603050405020304" pitchFamily="18" charset="0"/>
              </a:rPr>
              <a:t> Ако осећамо трему значи да нам је то нешто важно . </a:t>
            </a:r>
            <a:r>
              <a:rPr lang="sr-Cyrl-CS" sz="1800" b="1" u="sng" dirty="0">
                <a:effectLst/>
                <a:latin typeface="Times New Roman" panose="02020603050405020304" pitchFamily="18" charset="0"/>
                <a:ea typeface="Calibri" panose="020F0502020204030204" pitchFamily="34" charset="0"/>
                <a:cs typeface="Times New Roman" panose="02020603050405020304" pitchFamily="18" charset="0"/>
              </a:rPr>
              <a:t>Истраживања показују да најбоље  резултате на испитима добијају студенти који су имали трему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2. ИНХИБИТОРНУ ТРЕМУ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-која скоро у потпуности</a:t>
            </a:r>
            <a:r>
              <a:rPr lang="sr-Cyrl-C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блокира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особу и испољава се као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избегавање и одустајање</a:t>
            </a:r>
            <a:r>
              <a:rPr lang="sr-Cyrl-C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од будуће ситуације.Ова трема се јавља када особа процењује да је потпуно неспремна за дату ситуацију и да она превазилази њене могућности.Ова процена , наравно ,не мора бити тачна (најчешће и није),али особа која осећа ову врсту треме често верује у њу.Ова трема је углавном</a:t>
            </a:r>
            <a:r>
              <a:rPr lang="sr-Cyrl-C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непожељна</a:t>
            </a:r>
            <a:r>
              <a:rPr lang="sr-Cyrl-C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јер онемогућава да особа покаже и оно што заправо зна и за шта је способна.Постоје ,наравно ,и ситуације када је процена особе на припремљеност за будућу ситуацију тачна и када је одустајање оно право решење и у таквим ситуацијама ова инхибиторна трема је заправо позитивна.</a:t>
            </a:r>
            <a:endParaRPr lang="en-US" dirty="0"/>
          </a:p>
        </p:txBody>
      </p:sp>
    </p:spTree>
    <p:extLst>
      <p:ext uri="{BB962C8B-B14F-4D97-AF65-F5344CB8AC3E}">
        <p14:creationId xmlns:p14="http://schemas.microsoft.com/office/powerpoint/2010/main" val="628985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3D581-FF46-DA84-0F1E-E9BAB8F2A343}"/>
              </a:ext>
            </a:extLst>
          </p:cNvPr>
          <p:cNvSpPr>
            <a:spLocks noGrp="1"/>
          </p:cNvSpPr>
          <p:nvPr>
            <p:ph type="title"/>
          </p:nvPr>
        </p:nvSpPr>
        <p:spPr/>
        <p:txBody>
          <a:bodyPr/>
          <a:lstStyle/>
          <a:p>
            <a:pPr algn="ct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ТРЕМА или СТРАХ ОД ЈАВНОГ НАСТУПА(облик СОЦИЈАЛНЕ АНКСИОЗНОСТИ)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је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нормалан и природан осећај</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.Трему имају сви :глумци,певачи,музичари,професори,политичари....Таквог страха тешко је и готово и да се не може у потпуности  ослободити,али се може ублажити ,и то до те мере да неће бити никаква препрека иступању пред другим људима.</a:t>
            </a:r>
            <a:endParaRPr lang="en-US" dirty="0"/>
          </a:p>
        </p:txBody>
      </p:sp>
      <p:sp>
        <p:nvSpPr>
          <p:cNvPr id="3" name="Text Placeholder 2">
            <a:extLst>
              <a:ext uri="{FF2B5EF4-FFF2-40B4-BE49-F238E27FC236}">
                <a16:creationId xmlns:a16="http://schemas.microsoft.com/office/drawing/2014/main" id="{3D14F03E-6E1F-A6F2-EC5D-0ADFE647B215}"/>
              </a:ext>
            </a:extLst>
          </p:cNvPr>
          <p:cNvSpPr>
            <a:spLocks noGrp="1"/>
          </p:cNvSpPr>
          <p:nvPr>
            <p:ph type="body" idx="1"/>
          </p:nvPr>
        </p:nvSpPr>
        <p:spPr/>
        <p:txBody>
          <a:bodyPr/>
          <a:lstStyle/>
          <a:p>
            <a:r>
              <a:rPr lang="sr-Cyrl-RS" sz="4000" dirty="0">
                <a:latin typeface="Times New Roman" panose="02020603050405020304" pitchFamily="18" charset="0"/>
                <a:cs typeface="Times New Roman" panose="02020603050405020304" pitchFamily="18" charset="0"/>
              </a:rPr>
              <a:t>Трема</a:t>
            </a:r>
            <a:endParaRPr lang="en-US" sz="40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B7BF6DC5-286A-43E4-2060-3B2569B6BAD6}"/>
              </a:ext>
            </a:extLst>
          </p:cNvPr>
          <p:cNvSpPr>
            <a:spLocks noGrp="1"/>
          </p:cNvSpPr>
          <p:nvPr>
            <p:ph sz="half" idx="2"/>
          </p:nvPr>
        </p:nvSpPr>
        <p:spPr>
          <a:xfrm>
            <a:off x="0" y="2751137"/>
            <a:ext cx="6004585" cy="4106863"/>
          </a:xfrm>
        </p:spPr>
        <p:txBody>
          <a:bodyPr>
            <a:normAutofit fontScale="47500" lnSpcReduction="20000"/>
          </a:bodyPr>
          <a:lstStyle/>
          <a:p>
            <a:endParaRPr lang="sr-Cyrl-RS" sz="1800" dirty="0">
              <a:effectLst/>
              <a:latin typeface="Times New Roman" panose="02020603050405020304" pitchFamily="18" charset="0"/>
              <a:ea typeface="Calibri" panose="020F0502020204030204" pitchFamily="34" charset="0"/>
            </a:endParaRPr>
          </a:p>
          <a:p>
            <a:pPr algn="just"/>
            <a:r>
              <a:rPr lang="en-US" sz="2900" dirty="0">
                <a:effectLst/>
                <a:latin typeface="Times New Roman" panose="02020603050405020304" pitchFamily="18" charset="0"/>
                <a:ea typeface="Calibri" panose="020F0502020204030204" pitchFamily="34" charset="0"/>
              </a:rPr>
              <a:t> </a:t>
            </a:r>
            <a:r>
              <a:rPr lang="sr-Cyrl-CS" sz="3400" dirty="0">
                <a:effectLst/>
                <a:latin typeface="Times New Roman" panose="02020603050405020304" pitchFamily="18" charset="0"/>
                <a:ea typeface="Calibri" panose="020F0502020204030204" pitchFamily="34" charset="0"/>
              </a:rPr>
              <a:t>Психолози ТРЕМУ објашњавају као </a:t>
            </a:r>
            <a:r>
              <a:rPr lang="sr-Cyrl-CS" sz="3400" b="1" i="1" dirty="0">
                <a:effectLst/>
                <a:latin typeface="Times New Roman" panose="02020603050405020304" pitchFamily="18" charset="0"/>
                <a:ea typeface="Calibri" panose="020F0502020204030204" pitchFamily="34" charset="0"/>
              </a:rPr>
              <a:t>страх од срамоћења </a:t>
            </a:r>
            <a:r>
              <a:rPr lang="sr-Cyrl-CS" sz="3400" i="1" dirty="0">
                <a:effectLst/>
                <a:latin typeface="Times New Roman" panose="02020603050405020304" pitchFamily="18" charset="0"/>
                <a:ea typeface="Calibri" panose="020F0502020204030204" pitchFamily="34" charset="0"/>
              </a:rPr>
              <a:t>, </a:t>
            </a:r>
            <a:r>
              <a:rPr lang="sr-Cyrl-CS" sz="3400" dirty="0">
                <a:effectLst/>
                <a:latin typeface="Times New Roman" panose="02020603050405020304" pitchFamily="18" charset="0"/>
                <a:ea typeface="Calibri" panose="020F0502020204030204" pitchFamily="34" charset="0"/>
              </a:rPr>
              <a:t>бојимо се да ће наши недостаци изаћи на видело и да ћемо тако постати мањи у туђим очима,јер сваким изласком пред публику (мноштво окупљених људи) на коцку стављамо слику коју смо о себи створили.Јавља се страх да ће се видети нешто што не желимо да се о нама зна.У већини случајева такав осећај није реалан,јер ниједан наступ није питање живота или смрти,иако се углавном особи тако чини. Јавља се нека непозната </a:t>
            </a:r>
            <a:r>
              <a:rPr lang="sr-Cyrl-CS" sz="3400" b="1" i="1" dirty="0">
                <a:effectLst/>
                <a:latin typeface="Times New Roman" panose="02020603050405020304" pitchFamily="18" charset="0"/>
                <a:ea typeface="Calibri" panose="020F0502020204030204" pitchFamily="34" charset="0"/>
              </a:rPr>
              <a:t>унутрашња блокада</a:t>
            </a:r>
            <a:r>
              <a:rPr lang="sr-Cyrl-CS" sz="3400" b="1" dirty="0">
                <a:effectLst/>
                <a:latin typeface="Times New Roman" panose="02020603050405020304" pitchFamily="18" charset="0"/>
                <a:ea typeface="Calibri" panose="020F0502020204030204" pitchFamily="34" charset="0"/>
              </a:rPr>
              <a:t>-</a:t>
            </a:r>
            <a:r>
              <a:rPr lang="sr-Cyrl-CS" sz="3400" dirty="0">
                <a:effectLst/>
                <a:latin typeface="Times New Roman" panose="02020603050405020304" pitchFamily="18" charset="0"/>
                <a:ea typeface="Calibri" panose="020F0502020204030204" pitchFamily="34" charset="0"/>
              </a:rPr>
              <a:t>суво грло,грч у трбушним мишићима , лупање срца , знојење , заборав ,дрхтање гласа....Говорник зна да се његов страх може споља приметити,па га то још додатно плаши .Све у свему,јавно наступање је неопходно,јер било би неодговорно одустати од јавног наступа само због страха,то се може назвати и кукавичлуком и зато се страху и треми мора супротставити.</a:t>
            </a:r>
            <a:endParaRPr lang="en-US" sz="3400" dirty="0"/>
          </a:p>
        </p:txBody>
      </p:sp>
      <p:sp>
        <p:nvSpPr>
          <p:cNvPr id="5" name="Text Placeholder 4">
            <a:extLst>
              <a:ext uri="{FF2B5EF4-FFF2-40B4-BE49-F238E27FC236}">
                <a16:creationId xmlns:a16="http://schemas.microsoft.com/office/drawing/2014/main" id="{F34705C4-E0C7-8977-8E2C-E5F5C486F59C}"/>
              </a:ext>
            </a:extLst>
          </p:cNvPr>
          <p:cNvSpPr>
            <a:spLocks noGrp="1"/>
          </p:cNvSpPr>
          <p:nvPr>
            <p:ph type="body" sz="quarter" idx="3"/>
          </p:nvPr>
        </p:nvSpPr>
        <p:spPr/>
        <p:txBody>
          <a:bodyPr/>
          <a:lstStyle/>
          <a:p>
            <a:r>
              <a:rPr lang="sr-Cyrl-RS" sz="4000" dirty="0">
                <a:latin typeface="Times New Roman" panose="02020603050405020304" pitchFamily="18" charset="0"/>
                <a:cs typeface="Times New Roman" panose="02020603050405020304" pitchFamily="18" charset="0"/>
              </a:rPr>
              <a:t>Трема</a:t>
            </a:r>
            <a:endParaRPr lang="en-US" sz="40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3193F859-6EAB-0C50-2374-B3C042586A32}"/>
              </a:ext>
            </a:extLst>
          </p:cNvPr>
          <p:cNvSpPr>
            <a:spLocks noGrp="1"/>
          </p:cNvSpPr>
          <p:nvPr>
            <p:ph sz="quarter" idx="4"/>
          </p:nvPr>
        </p:nvSpPr>
        <p:spPr>
          <a:xfrm>
            <a:off x="6096000" y="2751138"/>
            <a:ext cx="5832763" cy="3788208"/>
          </a:xfrm>
        </p:spPr>
        <p:txBody>
          <a:bodyPr>
            <a:normAutofit fontScale="47500" lnSpcReduction="20000"/>
          </a:bodyPr>
          <a:lstStyle/>
          <a:p>
            <a:endParaRPr lang="sr-Cyrl-CS" sz="25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sr-Cyrl-CS" sz="3400" dirty="0">
                <a:effectLst/>
                <a:latin typeface="Times New Roman" panose="02020603050405020304" pitchFamily="18" charset="0"/>
                <a:ea typeface="Calibri" panose="020F0502020204030204" pitchFamily="34" charset="0"/>
                <a:cs typeface="Times New Roman" panose="02020603050405020304" pitchFamily="18" charset="0"/>
              </a:rPr>
              <a:t>И трему и страх ћемо најбоље умањити ако свесно направимо реалну процену шта наступом пред другим људима можемо добити ,а шта изгубити.Страх и срам ће бити већи уколико говорник није навикао на јавне наступе,уколико је публика бројнија,ако је издвојен и изложен погледима као на позорници,ако није навикао на коришћење    помагала : микрофон , камера ,  фотоапарат... Значи ,страх се умањује уколико се особа навикне на овакве ситуације. ТРЕМА је израженија уколико неко придаје превише важности своме наступу. Почетници ће увек бити лошији .Ако је особа успешна у једном подручју при малој промени опет ће се јавити страх ,али људи не памте грешке и благонаклони су посебно према почетницима</a:t>
            </a:r>
            <a:r>
              <a:rPr lang="sr-Cyrl-CS" sz="25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4279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06C68-8BD4-5971-C901-711CF59EA64F}"/>
              </a:ext>
            </a:extLst>
          </p:cNvPr>
          <p:cNvSpPr>
            <a:spLocks noGrp="1"/>
          </p:cNvSpPr>
          <p:nvPr>
            <p:ph type="title"/>
          </p:nvPr>
        </p:nvSpPr>
        <p:spPr/>
        <p:txBody>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ТРЕМА је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једна од ретких нервних реакција која има толики утицај на тело у целини</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,јер сви делови тела на одређен начин осете ефекте треме</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Адреналин</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који доспева у тело током наступа треме је један од јачих стимуланаса ,а зато можемо често чути нпр. да је излазак на бину јединствен осећај који вас тера да изнова излазите и осетите ефекте </a:t>
            </a:r>
            <a:r>
              <a:rPr lang="sr-Cyrl-CS" sz="1800" i="1" dirty="0">
                <a:effectLst/>
                <a:latin typeface="Times New Roman" panose="02020603050405020304" pitchFamily="18" charset="0"/>
                <a:ea typeface="Calibri" panose="020F0502020204030204" pitchFamily="34" charset="0"/>
                <a:cs typeface="Times New Roman" panose="02020603050405020304" pitchFamily="18" charset="0"/>
              </a:rPr>
              <a:t>адреналина.</a:t>
            </a:r>
            <a:endParaRPr lang="en-US" dirty="0"/>
          </a:p>
        </p:txBody>
      </p:sp>
      <p:sp>
        <p:nvSpPr>
          <p:cNvPr id="3" name="Content Placeholder 2">
            <a:extLst>
              <a:ext uri="{FF2B5EF4-FFF2-40B4-BE49-F238E27FC236}">
                <a16:creationId xmlns:a16="http://schemas.microsoft.com/office/drawing/2014/main" id="{2400738B-2784-DF9A-712D-E54BCD496BDB}"/>
              </a:ext>
            </a:extLst>
          </p:cNvPr>
          <p:cNvSpPr>
            <a:spLocks noGrp="1"/>
          </p:cNvSpPr>
          <p:nvPr>
            <p:ph idx="1"/>
          </p:nvPr>
        </p:nvSpPr>
        <p:spPr/>
        <p:txBody>
          <a:bodyPr>
            <a:normAutofit fontScale="85000" lnSpcReduction="20000"/>
          </a:bodyPr>
          <a:lstStyle/>
          <a:p>
            <a:pPr algn="just">
              <a:lnSpc>
                <a:spcPct val="115000"/>
              </a:lnSpc>
              <a:spcAft>
                <a:spcPts val="1000"/>
              </a:spcAft>
            </a:pPr>
            <a:r>
              <a:rPr lang="en-US" sz="21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ТРЕМА је последица </a:t>
            </a:r>
            <a:r>
              <a:rPr lang="sr-Cyrl-CS" sz="2100" b="1" i="1" dirty="0">
                <a:effectLst/>
                <a:latin typeface="Times New Roman" panose="02020603050405020304" pitchFamily="18" charset="0"/>
                <a:ea typeface="Calibri" panose="020F0502020204030204" pitchFamily="34" charset="0"/>
                <a:cs typeface="Times New Roman" panose="02020603050405020304" pitchFamily="18" charset="0"/>
              </a:rPr>
              <a:t>недостатка самопоуздања</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,дакле када имамо трему немамо самопоуздање или је оно </a:t>
            </a:r>
            <a:r>
              <a:rPr lang="sr-Cyrl-CS" sz="2100" b="1" i="1" dirty="0">
                <a:effectLst/>
                <a:latin typeface="Times New Roman" panose="02020603050405020304" pitchFamily="18" charset="0"/>
                <a:ea typeface="Calibri" panose="020F0502020204030204" pitchFamily="34" charset="0"/>
                <a:cs typeface="Times New Roman" panose="02020603050405020304" pitchFamily="18" charset="0"/>
              </a:rPr>
              <a:t>пољуљано</a:t>
            </a:r>
            <a:r>
              <a:rPr lang="sr-Cyrl-CS" sz="21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у неком тренутку.</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1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ТРЕМУ могу да осећају особе свих узраста и свих професија ,а не само ђаци и студенти.</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21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100" b="1" dirty="0">
                <a:effectLst/>
                <a:latin typeface="Times New Roman" panose="02020603050405020304" pitchFamily="18" charset="0"/>
                <a:ea typeface="Calibri" panose="020F0502020204030204" pitchFamily="34" charset="0"/>
                <a:cs typeface="Times New Roman" panose="02020603050405020304" pitchFamily="18" charset="0"/>
              </a:rPr>
              <a:t>КОЈА СУ ДЕЦА ТРЕМАРОШИ ? - </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то су деца чији </a:t>
            </a:r>
            <a:r>
              <a:rPr lang="sr-Cyrl-CS" sz="2100" i="1" dirty="0">
                <a:effectLst/>
                <a:latin typeface="Times New Roman" panose="02020603050405020304" pitchFamily="18" charset="0"/>
                <a:ea typeface="Calibri" panose="020F0502020204030204" pitchFamily="34" charset="0"/>
                <a:cs typeface="Times New Roman" panose="02020603050405020304" pitchFamily="18" charset="0"/>
              </a:rPr>
              <a:t>родитељи </a:t>
            </a:r>
            <a:r>
              <a:rPr lang="sr-Cyrl-CS" sz="2100" b="1" i="1" dirty="0">
                <a:effectLst/>
                <a:latin typeface="Times New Roman" panose="02020603050405020304" pitchFamily="18" charset="0"/>
                <a:ea typeface="Calibri" panose="020F0502020204030204" pitchFamily="34" charset="0"/>
                <a:cs typeface="Times New Roman" panose="02020603050405020304" pitchFamily="18" charset="0"/>
              </a:rPr>
              <a:t>нису показивали адекватан степен бриге и контроле;занемарујући,хладни родитељи</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 или </a:t>
            </a:r>
            <a:r>
              <a:rPr lang="sr-Cyrl-CS" sz="2100" b="1" i="1" dirty="0">
                <a:effectLst/>
                <a:latin typeface="Times New Roman" panose="02020603050405020304" pitchFamily="18" charset="0"/>
                <a:ea typeface="Calibri" panose="020F0502020204030204" pitchFamily="34" charset="0"/>
                <a:cs typeface="Times New Roman" panose="02020603050405020304" pitchFamily="18" charset="0"/>
              </a:rPr>
              <a:t>претерано заштићујући ,брижни </a:t>
            </a:r>
            <a:r>
              <a:rPr lang="sr-Cyrl-CS" sz="2100" i="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или су били типови који </a:t>
            </a:r>
            <a:r>
              <a:rPr lang="sr-Cyrl-CS" sz="2100" b="1" i="1" dirty="0">
                <a:effectLst/>
                <a:latin typeface="Times New Roman" panose="02020603050405020304" pitchFamily="18" charset="0"/>
                <a:ea typeface="Calibri" panose="020F0502020204030204" pitchFamily="34" charset="0"/>
                <a:cs typeface="Times New Roman" panose="02020603050405020304" pitchFamily="18" charset="0"/>
              </a:rPr>
              <a:t>претерано хвале</a:t>
            </a:r>
            <a:r>
              <a:rPr lang="sr-Cyrl-CS" sz="2100" i="1" dirty="0">
                <a:effectLst/>
                <a:latin typeface="Times New Roman" panose="02020603050405020304" pitchFamily="18" charset="0"/>
                <a:ea typeface="Calibri" panose="020F0502020204030204" pitchFamily="34" charset="0"/>
                <a:cs typeface="Times New Roman" panose="02020603050405020304" pitchFamily="18" charset="0"/>
              </a:rPr>
              <a:t> или </a:t>
            </a:r>
            <a:r>
              <a:rPr lang="sr-Cyrl-CS" sz="2100" b="1" i="1" dirty="0">
                <a:effectLst/>
                <a:latin typeface="Times New Roman" panose="02020603050405020304" pitchFamily="18" charset="0"/>
                <a:ea typeface="Calibri" panose="020F0502020204030204" pitchFamily="34" charset="0"/>
                <a:cs typeface="Times New Roman" panose="02020603050405020304" pitchFamily="18" charset="0"/>
              </a:rPr>
              <a:t>претерано критикују</a:t>
            </a:r>
            <a:r>
              <a:rPr lang="sr-Cyrl-CS" sz="2100" i="1" dirty="0">
                <a:effectLst/>
                <a:latin typeface="Times New Roman" panose="02020603050405020304" pitchFamily="18" charset="0"/>
                <a:ea typeface="Calibri" panose="020F0502020204030204" pitchFamily="34" charset="0"/>
                <a:cs typeface="Times New Roman" panose="02020603050405020304" pitchFamily="18" charset="0"/>
              </a:rPr>
              <a:t> своје дете. </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Понекад се трема стиче </a:t>
            </a:r>
            <a:r>
              <a:rPr lang="sr-Cyrl-CS" sz="2100" b="1" i="1" dirty="0">
                <a:effectLst/>
                <a:latin typeface="Times New Roman" panose="02020603050405020304" pitchFamily="18" charset="0"/>
                <a:ea typeface="Calibri" panose="020F0502020204030204" pitchFamily="34" charset="0"/>
                <a:cs typeface="Times New Roman" panose="02020603050405020304" pitchFamily="18" charset="0"/>
              </a:rPr>
              <a:t>учењем по моделу </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 усвоји се родитељско понашање које одликује несигурност и страхови од грешака. Трема може да настане као последица неког </a:t>
            </a:r>
            <a:r>
              <a:rPr lang="sr-Cyrl-CS" sz="2100" b="1" i="1" dirty="0">
                <a:effectLst/>
                <a:latin typeface="Times New Roman" panose="02020603050405020304" pitchFamily="18" charset="0"/>
                <a:ea typeface="Calibri" panose="020F0502020204030204" pitchFamily="34" charset="0"/>
                <a:cs typeface="Times New Roman" panose="02020603050405020304" pitchFamily="18" charset="0"/>
              </a:rPr>
              <a:t>трауматског догађаја</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 као што је подсмех ,непријатна критика... </a:t>
            </a:r>
            <a:r>
              <a:rPr lang="sr-Cyrl-CS" sz="2100" i="1" u="sng" dirty="0">
                <a:effectLst/>
                <a:latin typeface="Times New Roman" panose="02020603050405020304" pitchFamily="18" charset="0"/>
                <a:ea typeface="Calibri" panose="020F0502020204030204" pitchFamily="34" charset="0"/>
                <a:cs typeface="Times New Roman" panose="02020603050405020304" pitchFamily="18" charset="0"/>
              </a:rPr>
              <a:t>Социолошке теорије</a:t>
            </a:r>
            <a:r>
              <a:rPr lang="sr-Cyrl-CS" sz="2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100" dirty="0">
                <a:effectLst/>
                <a:latin typeface="Times New Roman" panose="02020603050405020304" pitchFamily="18" charset="0"/>
                <a:ea typeface="Calibri" panose="020F0502020204030204" pitchFamily="34" charset="0"/>
                <a:cs typeface="Times New Roman" panose="02020603050405020304" pitchFamily="18" charset="0"/>
              </a:rPr>
              <a:t>доводе трему у вези са неговањем </a:t>
            </a:r>
            <a:r>
              <a:rPr lang="sr-Cyrl-CS" sz="2100" b="1" i="1" dirty="0">
                <a:effectLst/>
                <a:latin typeface="Times New Roman" panose="02020603050405020304" pitchFamily="18" charset="0"/>
                <a:ea typeface="Calibri" panose="020F0502020204030204" pitchFamily="34" charset="0"/>
                <a:cs typeface="Times New Roman" panose="02020603050405020304" pitchFamily="18" charset="0"/>
              </a:rPr>
              <a:t>претераног такмичења и неговањем идеје да успети –значи вредети!</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24846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A9F8D-3D9E-7200-59A8-764A45606622}"/>
              </a:ext>
            </a:extLst>
          </p:cNvPr>
          <p:cNvSpPr>
            <a:spLocks noGrp="1"/>
          </p:cNvSpPr>
          <p:nvPr>
            <p:ph type="title"/>
          </p:nvPr>
        </p:nvSpPr>
        <p:spPr/>
        <p:txBody>
          <a:bodyPr/>
          <a:lstStyle/>
          <a:p>
            <a:pPr algn="ctr"/>
            <a:r>
              <a:rPr lang="sr-Cyrl-CS" sz="3200" b="1" dirty="0">
                <a:effectLst/>
                <a:latin typeface="Times New Roman" panose="02020603050405020304" pitchFamily="18" charset="0"/>
                <a:ea typeface="Calibri" panose="020F0502020204030204" pitchFamily="34" charset="0"/>
                <a:cs typeface="Times New Roman" panose="02020603050405020304" pitchFamily="18" charset="0"/>
              </a:rPr>
              <a:t> КАДА НАСТАЈЕ СТРАХ ОД ЈАВНОГ НАСТУПА?</a:t>
            </a:r>
            <a:endParaRPr lang="en-US" sz="3200" dirty="0"/>
          </a:p>
        </p:txBody>
      </p:sp>
      <p:sp>
        <p:nvSpPr>
          <p:cNvPr id="3" name="Content Placeholder 2">
            <a:extLst>
              <a:ext uri="{FF2B5EF4-FFF2-40B4-BE49-F238E27FC236}">
                <a16:creationId xmlns:a16="http://schemas.microsoft.com/office/drawing/2014/main" id="{691DFF4D-7992-E9EE-8F78-9D9693879B3B}"/>
              </a:ext>
            </a:extLst>
          </p:cNvPr>
          <p:cNvSpPr>
            <a:spLocks noGrp="1"/>
          </p:cNvSpPr>
          <p:nvPr>
            <p:ph idx="1"/>
          </p:nvPr>
        </p:nvSpPr>
        <p:spPr/>
        <p:txBody>
          <a:bodyPr>
            <a:normAutofit lnSpcReduction="10000"/>
          </a:bodyPr>
          <a:lstStyle/>
          <a:p>
            <a:pPr algn="just"/>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800" b="1" i="1" dirty="0">
                <a:effectLst/>
                <a:latin typeface="Times New Roman" panose="02020603050405020304" pitchFamily="18" charset="0"/>
                <a:ea typeface="Calibri" panose="020F0502020204030204" pitchFamily="34" charset="0"/>
                <a:cs typeface="Times New Roman" panose="02020603050405020304" pitchFamily="18" charset="0"/>
              </a:rPr>
              <a:t>Адолесценција</a:t>
            </a:r>
            <a:r>
              <a:rPr lang="sr-Cyrl-C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је критичан период у коме млада особа има потребу да се осети прихваћеном од групе којој припада ,</a:t>
            </a:r>
            <a:r>
              <a:rPr lang="sr-Cyrl-RS" dirty="0">
                <a:latin typeface="Times New Roman" panose="02020603050405020304" pitchFamily="18" charset="0"/>
                <a:ea typeface="Calibri" panose="020F0502020204030204" pitchFamily="34" charset="0"/>
                <a:cs typeface="Times New Roman" panose="02020603050405020304" pitchFamily="18" charset="0"/>
              </a:rPr>
              <a:t>од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својих вршњака , и у коме треба да пронађе своје место и улогу у социјалном систему који је другачији од породичног.У периоду детињства дете се суочавало са захтевима нове средине као што су школски амбијент и изазовима прилагођавања и стварања пријатељских веза са другом децом,али у периоду адолесценције оно ће се суочити са још сложенијим захтевима.Адолесцент ће захваљујући вишем ступњу когнитивног развоја постати свеснији тога да постоји одређено неслагање између слике о себи и тога како га други опажају. Адолесценти који имају мање капацитета за превладавање ових стресних ситуација па ће из тог разлога бити анксиознији и испољаваће реакције избегавања у социјалним ситуацијама.Овај страх се често из адолесценције преноси у одрасло доба и почиње да представља хроничан проблем.</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Фобија од јавног наступа у неким случајевима може да се јави први пут </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у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одраслом добу</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и то најчешће код  особа које никада раније нису имале потребе да </a:t>
            </a:r>
            <a:r>
              <a:rPr lang="sr-Cyrl-CS" dirty="0">
                <a:latin typeface="Times New Roman" panose="02020603050405020304" pitchFamily="18" charset="0"/>
                <a:ea typeface="Calibri" panose="020F0502020204030204" pitchFamily="34" charset="0"/>
                <a:cs typeface="Times New Roman" panose="02020603050405020304" pitchFamily="18" charset="0"/>
              </a:rPr>
              <a:t>нас</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тупају јавно па им ова ситуација представља потпуно нов и непознат изазов који је самим тим и застрашујућ. </a:t>
            </a:r>
            <a:endParaRPr lang="en-US" dirty="0"/>
          </a:p>
        </p:txBody>
      </p:sp>
    </p:spTree>
    <p:extLst>
      <p:ext uri="{BB962C8B-B14F-4D97-AF65-F5344CB8AC3E}">
        <p14:creationId xmlns:p14="http://schemas.microsoft.com/office/powerpoint/2010/main" val="157753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7C753-2636-E8A7-6971-7B7737BC85C5}"/>
              </a:ext>
            </a:extLst>
          </p:cNvPr>
          <p:cNvSpPr>
            <a:spLocks noGrp="1"/>
          </p:cNvSpPr>
          <p:nvPr>
            <p:ph type="title"/>
          </p:nvPr>
        </p:nvSpPr>
        <p:spPr/>
        <p:txBody>
          <a:bodyPr/>
          <a:lstStyle/>
          <a:p>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b="1" u="sng" dirty="0">
                <a:effectLst/>
                <a:latin typeface="Times New Roman" panose="02020603050405020304" pitchFamily="18" charset="0"/>
                <a:ea typeface="Calibri" panose="020F0502020204030204" pitchFamily="34" charset="0"/>
                <a:cs typeface="Times New Roman" panose="02020603050405020304" pitchFamily="18" charset="0"/>
              </a:rPr>
              <a:t>ВРСТЕ </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2400" b="1" u="sng" dirty="0">
                <a:effectLst/>
                <a:latin typeface="Times New Roman" panose="02020603050405020304" pitchFamily="18" charset="0"/>
                <a:ea typeface="Calibri" panose="020F0502020204030204" pitchFamily="34" charset="0"/>
                <a:cs typeface="Times New Roman" panose="02020603050405020304" pitchFamily="18" charset="0"/>
              </a:rPr>
              <a:t>БАЗИЧНИХ СТРАХОВА</a:t>
            </a:r>
            <a:r>
              <a:rPr lang="sr-Cyrl-CS" sz="2400" dirty="0">
                <a:effectLst/>
                <a:latin typeface="Times New Roman" panose="02020603050405020304" pitchFamily="18" charset="0"/>
                <a:ea typeface="Calibri" panose="020F0502020204030204" pitchFamily="34" charset="0"/>
                <a:cs typeface="Times New Roman" panose="02020603050405020304" pitchFamily="18" charset="0"/>
              </a:rPr>
              <a:t>  КОЈИ СЕ ЈАВЉАЈУ КОД  ОСОБА КОЈЕ ИМАЈУ ФОБИЈУ ОД  ЈАВНОГ НАСТУПА (</a:t>
            </a:r>
            <a:r>
              <a:rPr lang="sr-Cyrl-CS" sz="2400" i="1" dirty="0">
                <a:effectLst/>
                <a:latin typeface="Times New Roman" panose="02020603050405020304" pitchFamily="18" charset="0"/>
                <a:ea typeface="Calibri" panose="020F0502020204030204" pitchFamily="34" charset="0"/>
                <a:cs typeface="Times New Roman" panose="02020603050405020304" pitchFamily="18" charset="0"/>
              </a:rPr>
              <a:t>деструктивне мисли):</a:t>
            </a:r>
            <a:endParaRPr lang="en-US" sz="2400" dirty="0"/>
          </a:p>
        </p:txBody>
      </p:sp>
      <p:sp>
        <p:nvSpPr>
          <p:cNvPr id="3" name="Content Placeholder 2">
            <a:extLst>
              <a:ext uri="{FF2B5EF4-FFF2-40B4-BE49-F238E27FC236}">
                <a16:creationId xmlns:a16="http://schemas.microsoft.com/office/drawing/2014/main" id="{7554EBDA-9FD4-B1F9-0F85-739DBEEB9D28}"/>
              </a:ext>
            </a:extLst>
          </p:cNvPr>
          <p:cNvSpPr>
            <a:spLocks noGrp="1"/>
          </p:cNvSpPr>
          <p:nvPr>
            <p:ph idx="1"/>
          </p:nvPr>
        </p:nvSpPr>
        <p:spPr>
          <a:xfrm>
            <a:off x="810000" y="2222286"/>
            <a:ext cx="10563286" cy="4635713"/>
          </a:xfrm>
        </p:spPr>
        <p:txBody>
          <a:bodyPr>
            <a:normAutofit fontScale="92500"/>
          </a:bodyPr>
          <a:lstStyle/>
          <a:p>
            <a:pPr>
              <a:lnSpc>
                <a:spcPct val="115000"/>
              </a:lnSpc>
              <a:spcAft>
                <a:spcPts val="1000"/>
              </a:spcAft>
            </a:pP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1.Страх од тога што су </a:t>
            </a:r>
            <a:r>
              <a:rPr lang="sr-Cyrl-CS" sz="2200" b="1" i="1" dirty="0">
                <a:effectLst/>
                <a:latin typeface="Times New Roman" panose="02020603050405020304" pitchFamily="18" charset="0"/>
                <a:ea typeface="Calibri" panose="020F0502020204030204" pitchFamily="34" charset="0"/>
                <a:cs typeface="Times New Roman" panose="02020603050405020304" pitchFamily="18" charset="0"/>
              </a:rPr>
              <a:t>сви погледи упрти у њих;</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2. Страх од тога да </a:t>
            </a:r>
            <a:r>
              <a:rPr lang="sr-Cyrl-CS" sz="2200" b="1" dirty="0">
                <a:effectLst/>
                <a:latin typeface="Times New Roman" panose="02020603050405020304" pitchFamily="18" charset="0"/>
                <a:ea typeface="Calibri" panose="020F0502020204030204" pitchFamily="34" charset="0"/>
                <a:cs typeface="Times New Roman" panose="02020603050405020304" pitchFamily="18" charset="0"/>
              </a:rPr>
              <a:t>ће </a:t>
            </a:r>
            <a:r>
              <a:rPr lang="sr-Cyrl-CS" sz="2200" b="1" i="1" dirty="0">
                <a:effectLst/>
                <a:latin typeface="Times New Roman" panose="02020603050405020304" pitchFamily="18" charset="0"/>
                <a:ea typeface="Calibri" panose="020F0502020204030204" pitchFamily="34" charset="0"/>
                <a:cs typeface="Times New Roman" panose="02020603050405020304" pitchFamily="18" charset="0"/>
              </a:rPr>
              <a:t>доживети панични напад </a:t>
            </a: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(који ће покварити презентацију);</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3.Страх да се </a:t>
            </a:r>
            <a:r>
              <a:rPr lang="sr-Cyrl-CS" sz="2200" b="1" i="1" dirty="0">
                <a:effectLst/>
                <a:latin typeface="Times New Roman" panose="02020603050405020304" pitchFamily="18" charset="0"/>
                <a:ea typeface="Calibri" panose="020F0502020204030204" pitchFamily="34" charset="0"/>
                <a:cs typeface="Times New Roman" panose="02020603050405020304" pitchFamily="18" charset="0"/>
              </a:rPr>
              <a:t>неће понашати на начин који је примерен ситуацији </a:t>
            </a: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(да ће говорити бесмислене речи ,да ће погрешити у излагању ,да ће доживети блокаду мисли...);</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4.Страх да ће им се </a:t>
            </a:r>
            <a:r>
              <a:rPr lang="sr-Cyrl-CS" sz="2200" b="1" i="1" dirty="0">
                <a:effectLst/>
                <a:latin typeface="Times New Roman" panose="02020603050405020304" pitchFamily="18" charset="0"/>
                <a:ea typeface="Calibri" panose="020F0502020204030204" pitchFamily="34" charset="0"/>
                <a:cs typeface="Times New Roman" panose="02020603050405020304" pitchFamily="18" charset="0"/>
              </a:rPr>
              <a:t>јавити симптоми анксиозности </a:t>
            </a: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(црвенило, тремор, знојење, дрхтање гласа, који ће бити очигледни свима и који ће ометати наступ);</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5.Страх од тога да ће </a:t>
            </a:r>
            <a:r>
              <a:rPr lang="sr-Cyrl-CS" sz="2200" b="1" i="1" dirty="0">
                <a:effectLst/>
                <a:latin typeface="Times New Roman" panose="02020603050405020304" pitchFamily="18" charset="0"/>
                <a:ea typeface="Calibri" panose="020F0502020204030204" pitchFamily="34" charset="0"/>
                <a:cs typeface="Times New Roman" panose="02020603050405020304" pitchFamily="18" charset="0"/>
              </a:rPr>
              <a:t>бити критиковани и негативно вредновани</a:t>
            </a: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  ( да ће бити доживљени као анксиозни , некомпетентни , чудни , незаинтересовани , или чак досадни или глупи);</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6.Страх да ће </a:t>
            </a:r>
            <a:r>
              <a:rPr lang="sr-Cyrl-CS" sz="2200" b="1" i="1" dirty="0">
                <a:effectLst/>
                <a:latin typeface="Times New Roman" panose="02020603050405020304" pitchFamily="18" charset="0"/>
                <a:ea typeface="Calibri" panose="020F0502020204030204" pitchFamily="34" charset="0"/>
                <a:cs typeface="Times New Roman" panose="02020603050405020304" pitchFamily="18" charset="0"/>
              </a:rPr>
              <a:t>негативна критика бити погубна по њих </a:t>
            </a:r>
            <a:r>
              <a:rPr lang="sr-Cyrl-CS" sz="2200" b="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2200" dirty="0">
                <a:effectLst/>
                <a:latin typeface="Times New Roman" panose="02020603050405020304" pitchFamily="18" charset="0"/>
                <a:ea typeface="Calibri" panose="020F0502020204030204" pitchFamily="34" charset="0"/>
                <a:cs typeface="Times New Roman" panose="02020603050405020304" pitchFamily="18" charset="0"/>
              </a:rPr>
              <a:t>на тај начин што ће бити одбачени од других;</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896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DC588-5A29-D0DE-C424-614DB8B4CCFE}"/>
              </a:ext>
            </a:extLst>
          </p:cNvPr>
          <p:cNvSpPr>
            <a:spLocks noGrp="1"/>
          </p:cNvSpPr>
          <p:nvPr>
            <p:ph type="title"/>
          </p:nvPr>
        </p:nvSpPr>
        <p:spPr/>
        <p:txBody>
          <a:bodyPr/>
          <a:lstStyle/>
          <a:p>
            <a:pPr algn="ctr"/>
            <a:r>
              <a:rPr lang="sr-Cyrl-CS" i="1" dirty="0">
                <a:effectLst/>
                <a:latin typeface="Times New Roman" panose="02020603050405020304" pitchFamily="18" charset="0"/>
                <a:ea typeface="Calibri" panose="020F0502020204030204" pitchFamily="34" charset="0"/>
                <a:cs typeface="Times New Roman" panose="02020603050405020304" pitchFamily="18" charset="0"/>
              </a:rPr>
              <a:t> ПРЕВЕНЦИЈА:</a:t>
            </a:r>
            <a:endParaRPr lang="en-US" dirty="0"/>
          </a:p>
        </p:txBody>
      </p:sp>
      <p:sp>
        <p:nvSpPr>
          <p:cNvPr id="3" name="Content Placeholder 2">
            <a:extLst>
              <a:ext uri="{FF2B5EF4-FFF2-40B4-BE49-F238E27FC236}">
                <a16:creationId xmlns:a16="http://schemas.microsoft.com/office/drawing/2014/main" id="{C577B33E-16D8-23A0-60E1-B95155961092}"/>
              </a:ext>
            </a:extLst>
          </p:cNvPr>
          <p:cNvSpPr>
            <a:spLocks noGrp="1"/>
          </p:cNvSpPr>
          <p:nvPr>
            <p:ph idx="1"/>
          </p:nvPr>
        </p:nvSpPr>
        <p:spPr>
          <a:xfrm>
            <a:off x="810000" y="2222287"/>
            <a:ext cx="10563286" cy="4303204"/>
          </a:xfrm>
        </p:spPr>
        <p:txBody>
          <a:bodyPr/>
          <a:lstStyle/>
          <a:p>
            <a:pPr marL="0" indent="0" algn="ctr">
              <a:lnSpc>
                <a:spcPct val="115000"/>
              </a:lnSpc>
              <a:spcAft>
                <a:spcPts val="1000"/>
              </a:spcAft>
              <a:buNone/>
            </a:pPr>
            <a:r>
              <a:rPr lang="sr-Cyrl-CS" sz="1800" b="1" u="sng" dirty="0">
                <a:effectLst/>
                <a:latin typeface="Times New Roman" panose="02020603050405020304" pitchFamily="18" charset="0"/>
                <a:ea typeface="Calibri" panose="020F0502020204030204" pitchFamily="34" charset="0"/>
                <a:cs typeface="Times New Roman" panose="02020603050405020304" pitchFamily="18" charset="0"/>
              </a:rPr>
              <a:t> СТВАРАЊЕ И ОДРЖАВАЊЕ СТРАХА ПОТПОМАЖУ:</a:t>
            </a:r>
          </a:p>
          <a:p>
            <a:pPr marL="0" indent="0" algn="ctr">
              <a:lnSpc>
                <a:spcPct val="115000"/>
              </a:lnSpc>
              <a:spcAft>
                <a:spcPts val="100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а)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НЕГАТИВНО ИСКУСТВО ИЗ ПРОШЛОСТИ;</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б)</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НЕГАТИВНА ИСКУСТВА ДРУГИХ</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(слушањем и идентификацијом са њима –код особа нижег нивоа самопоуздања);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в)</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НЕДОСТАТАК ИСКУСТВА</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(неадекватна едукација,недостатак адекватних модела-узора</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недостатак прилика за увежбавање ових вештина...).</a:t>
            </a:r>
            <a:endParaRPr lang="sr-Cyrl-R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r-Latn-R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Веома је важно да </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деца од малена добију могућност да наступају пред публиком</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1962896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28430-69CF-9EE3-FAB0-402DA0FFFBDB}"/>
              </a:ext>
            </a:extLst>
          </p:cNvPr>
          <p:cNvSpPr>
            <a:spLocks noGrp="1"/>
          </p:cNvSpPr>
          <p:nvPr>
            <p:ph type="title"/>
          </p:nvPr>
        </p:nvSpPr>
        <p:spPr/>
        <p:txBody>
          <a:bodyPr/>
          <a:lstStyle/>
          <a:p>
            <a:pPr algn="ct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dirty="0">
                <a:effectLst/>
                <a:latin typeface="Times New Roman" panose="02020603050405020304" pitchFamily="18" charset="0"/>
                <a:ea typeface="Calibri" panose="020F0502020204030204" pitchFamily="34" charset="0"/>
                <a:cs typeface="Times New Roman" panose="02020603050405020304" pitchFamily="18" charset="0"/>
              </a:rPr>
              <a:t>ТОКОМ ЈАВНОГ НАСТУПА :</a:t>
            </a:r>
            <a:endParaRPr lang="en-US" dirty="0"/>
          </a:p>
        </p:txBody>
      </p:sp>
      <p:sp>
        <p:nvSpPr>
          <p:cNvPr id="3" name="Content Placeholder 2">
            <a:extLst>
              <a:ext uri="{FF2B5EF4-FFF2-40B4-BE49-F238E27FC236}">
                <a16:creationId xmlns:a16="http://schemas.microsoft.com/office/drawing/2014/main" id="{940998DD-D396-D3BC-C7D8-B01B6B8F38DB}"/>
              </a:ext>
            </a:extLst>
          </p:cNvPr>
          <p:cNvSpPr>
            <a:spLocks noGrp="1"/>
          </p:cNvSpPr>
          <p:nvPr>
            <p:ph sz="half" idx="1"/>
          </p:nvPr>
        </p:nvSpPr>
        <p:spPr>
          <a:xfrm>
            <a:off x="623456" y="2222287"/>
            <a:ext cx="5381130" cy="4386331"/>
          </a:xfrm>
        </p:spPr>
        <p:txBody>
          <a:bodyPr/>
          <a:lstStyle/>
          <a:p>
            <a:pPr marL="0" indent="0" algn="ctr">
              <a:lnSpc>
                <a:spcPct val="115000"/>
              </a:lnSpc>
              <a:spcAft>
                <a:spcPts val="1000"/>
              </a:spcAft>
              <a:buNone/>
            </a:pPr>
            <a:r>
              <a:rPr lang="sr-Cyrl-CS" sz="18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CS" sz="1800" b="1" u="sng" dirty="0">
                <a:effectLst/>
                <a:latin typeface="Times New Roman" panose="02020603050405020304" pitchFamily="18" charset="0"/>
                <a:ea typeface="Calibri" panose="020F0502020204030204" pitchFamily="34" charset="0"/>
                <a:cs typeface="Times New Roman" panose="02020603050405020304" pitchFamily="18" charset="0"/>
              </a:rPr>
              <a:t>НЕ ТРЕБА</a:t>
            </a:r>
            <a:r>
              <a:rPr lang="sr-Cyrl-CS" sz="1800" u="sng" dirty="0">
                <a:effectLst/>
                <a:latin typeface="Times New Roman" panose="02020603050405020304" pitchFamily="18" charset="0"/>
                <a:ea typeface="Calibri" panose="020F0502020204030204" pitchFamily="34" charset="0"/>
                <a:cs typeface="Times New Roman" panose="02020603050405020304" pitchFamily="18" charset="0"/>
              </a:rPr>
              <a:t> ИМАТИ  </a:t>
            </a:r>
            <a:r>
              <a:rPr lang="sr-Cyrl-CS" sz="1800" b="1" u="sng" dirty="0">
                <a:effectLst/>
                <a:latin typeface="Times New Roman" panose="02020603050405020304" pitchFamily="18" charset="0"/>
                <a:ea typeface="Calibri" panose="020F0502020204030204" pitchFamily="34" charset="0"/>
                <a:cs typeface="Times New Roman" panose="02020603050405020304" pitchFamily="18" charset="0"/>
              </a:rPr>
              <a:t>ВЕРОВАЊА</a:t>
            </a:r>
            <a:r>
              <a:rPr lang="sr-Cyrl-CS" sz="1800"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*никако не смем погрешити;</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*ако погрешим публика ће ме одбацити,смејаће се,ругати...;</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*морам имати одговоре на сва питања;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*видеће да ми је непријатн</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,да нећу бити савршен/а,срамота је показати несигурност.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76CE59DE-AE27-2EE3-BD2D-D2311A21C24A}"/>
              </a:ext>
            </a:extLst>
          </p:cNvPr>
          <p:cNvSpPr>
            <a:spLocks noGrp="1"/>
          </p:cNvSpPr>
          <p:nvPr>
            <p:ph sz="half" idx="2"/>
          </p:nvPr>
        </p:nvSpPr>
        <p:spPr>
          <a:xfrm>
            <a:off x="6096001" y="2222286"/>
            <a:ext cx="5285998" cy="4386331"/>
          </a:xfrm>
        </p:spPr>
        <p:txBody>
          <a:bodyPr/>
          <a:lstStyle/>
          <a:p>
            <a:pPr marL="0" indent="0" algn="ctr">
              <a:lnSpc>
                <a:spcPct val="115000"/>
              </a:lnSpc>
              <a:spcAft>
                <a:spcPts val="1000"/>
              </a:spcAft>
              <a:buNone/>
            </a:pPr>
            <a:r>
              <a:rPr lang="sr-Cyrl-CS" sz="1800" b="1" u="sng" dirty="0">
                <a:effectLst/>
                <a:latin typeface="Times New Roman" panose="02020603050405020304" pitchFamily="18" charset="0"/>
                <a:ea typeface="Calibri" panose="020F0502020204030204" pitchFamily="34" charset="0"/>
                <a:cs typeface="Times New Roman" panose="02020603050405020304" pitchFamily="18" charset="0"/>
              </a:rPr>
              <a:t> ТРЕБА</a:t>
            </a:r>
            <a:r>
              <a:rPr lang="sr-Cyrl-CS" sz="1800" u="sng" dirty="0">
                <a:effectLst/>
                <a:latin typeface="Times New Roman" panose="02020603050405020304" pitchFamily="18" charset="0"/>
                <a:ea typeface="Calibri" panose="020F0502020204030204" pitchFamily="34" charset="0"/>
                <a:cs typeface="Times New Roman" panose="02020603050405020304" pitchFamily="18" charset="0"/>
              </a:rPr>
              <a:t> ТЕЖИТИ </a:t>
            </a:r>
            <a:r>
              <a:rPr lang="sr-Cyrl-CS" sz="1800" b="1" u="sng" dirty="0">
                <a:effectLst/>
                <a:latin typeface="Times New Roman" panose="02020603050405020304" pitchFamily="18" charset="0"/>
                <a:ea typeface="Calibri" panose="020F0502020204030204" pitchFamily="34" charset="0"/>
                <a:cs typeface="Times New Roman" panose="02020603050405020304" pitchFamily="18" charset="0"/>
              </a:rPr>
              <a:t>ВЕРОВАЊИМА</a:t>
            </a:r>
            <a:r>
              <a:rPr lang="sr-Cyrl-CS" sz="1800"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имам право на грешку</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јер ако други имају право на то</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имам и ја;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ако погрешим исправићу</a:t>
            </a:r>
            <a:r>
              <a:rPr lang="sr-Cyrl-CS" sz="1800" b="1" dirty="0">
                <a:effectLst/>
                <a:latin typeface="Times New Roman" panose="02020603050405020304" pitchFamily="18" charset="0"/>
                <a:ea typeface="Calibri" panose="020F0502020204030204" pitchFamily="34" charset="0"/>
                <a:cs typeface="Times New Roman" panose="02020603050405020304" pitchFamily="18" charset="0"/>
              </a:rPr>
              <a:t> се</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,одмах или касније;</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CS" sz="1800" b="1" i="1" dirty="0">
                <a:effectLst/>
                <a:latin typeface="Times New Roman" panose="02020603050405020304" pitchFamily="18" charset="0"/>
                <a:ea typeface="Calibri" panose="020F0502020204030204" pitchFamily="34" charset="0"/>
                <a:cs typeface="Times New Roman" panose="02020603050405020304" pitchFamily="18" charset="0"/>
              </a:rPr>
              <a:t>нико нема одговоре на сва питања</a:t>
            </a:r>
            <a:r>
              <a:rPr lang="sr-Cyrl-CS" sz="1800" dirty="0">
                <a:effectLst/>
                <a:latin typeface="Times New Roman" panose="02020603050405020304" pitchFamily="18" charset="0"/>
                <a:ea typeface="Calibri" panose="020F0502020204030204" pitchFamily="34" charset="0"/>
                <a:cs typeface="Times New Roman" panose="02020603050405020304" pitchFamily="18" charset="0"/>
              </a:rPr>
              <a:t>,ако не знам одговор,записаћу питање и накнадно доћи до одговора (и послаћу га тој особи).</a:t>
            </a:r>
            <a:endParaRPr lang="en-US" dirty="0"/>
          </a:p>
        </p:txBody>
      </p:sp>
    </p:spTree>
    <p:extLst>
      <p:ext uri="{BB962C8B-B14F-4D97-AF65-F5344CB8AC3E}">
        <p14:creationId xmlns:p14="http://schemas.microsoft.com/office/powerpoint/2010/main" val="1057341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400</TotalTime>
  <Words>4021</Words>
  <Application>Microsoft Office PowerPoint</Application>
  <PresentationFormat>Widescreen</PresentationFormat>
  <Paragraphs>137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Century Gothic</vt:lpstr>
      <vt:lpstr>Times New Roman</vt:lpstr>
      <vt:lpstr>Wingdings 2</vt:lpstr>
      <vt:lpstr>Quotable</vt:lpstr>
      <vt:lpstr>ТРЕМА -СТРАХ ОД ЈАВНОГ НАСТУПА- </vt:lpstr>
      <vt:lpstr>     ТРЕМА је врста СТРАХА који је везан за неку будућу ситуацију за коју особа процењује да није довољно спремна или да превазилази њене способности. Према овој дефиницији јасно је да се трема најчешће осећа у предиспитним ситуацијама ,мада може бити везана и за многе друге , нпр. важан пословни састанак ,први љубавни састанак , држање предавања , држање родитељских састанака ,наступ у плесу , музичко такмичење,јавни наступ... </vt:lpstr>
      <vt:lpstr>Према ПОНАШАЊУ , у тим важним ситуацијама када се осећа трема,                                              ТРЕМУ МОЖЕМО ПОДЕЛИТИ на:</vt:lpstr>
      <vt:lpstr> ТРЕМА или СТРАХ ОД ЈАВНОГ НАСТУПА(облик СОЦИЈАЛНЕ АНКСИОЗНОСТИ) је нормалан и природан осећај.Трему имају сви :глумци,певачи,музичари,професори,политичари....Таквог страха тешко је и готово и да се не може у потпуности  ослободити,али се може ублажити ,и то до те мере да неће бити никаква препрека иступању пред другим људима.</vt:lpstr>
      <vt:lpstr> ТРЕМА је једна од ретких нервних реакција која има толики утицај на тело у целини,јер сви делови тела на одређен начин осете ефекте треме.Адреналин који доспева у тело током наступа треме је један од јачих стимуланаса ,а зато можемо често чути нпр. да је излазак на бину јединствен осећај који вас тера да изнова излазите и осетите ефекте адреналина.</vt:lpstr>
      <vt:lpstr> КАДА НАСТАЈЕ СТРАХ ОД ЈАВНОГ НАСТУПА?</vt:lpstr>
      <vt:lpstr> ВРСТЕ  БАЗИЧНИХ СТРАХОВА  КОЈИ СЕ ЈАВЉАЈУ КОД  ОСОБА КОЈЕ ИМАЈУ ФОБИЈУ ОД  ЈАВНОГ НАСТУПА (деструктивне мисли):</vt:lpstr>
      <vt:lpstr> ПРЕВЕНЦИЈА:</vt:lpstr>
      <vt:lpstr> ТОКОМ ЈАВНОГ НАСТУПА :</vt:lpstr>
      <vt:lpstr> КАДА СЕ ТРЕБА ОБРАТИТИ ЗА ПОМОЋ?</vt:lpstr>
      <vt:lpstr>Уколико и даље нисте сигурни да ли вам је потребна стручна помоћ,ево једног кратког     „ТРЕМАРОШКОГ ТЕСТА“: (Уколико сте на ВИШЕ ОД 2 ПИТАЊА ОДГОВОРИЛИ СА- ДА , требало би да поразговарате са вашим школским психологом!) </vt:lpstr>
      <vt:lpstr> ОПШТЕ МЕТОДЕ  -КАКО ПОБЕДИТИ ТРЕМУ:</vt:lpstr>
      <vt:lpstr>ОПШТЕ МЕТОДЕ - КАКО ПОБЕДИТИ ТРЕМУ:</vt:lpstr>
      <vt:lpstr> КОНКРЕТНЕ  ТЕХНИКЕ -  КАКО ПОБЕДИТИ ТРЕМУ И ДРЖАТИ ЈЕ ПОД КОНТРОЛОМ :</vt:lpstr>
      <vt:lpstr>КОНКРЕТНЕ  ТЕХНИКЕ -  КАКО ПОБЕДИТИ ТРЕМУ И ДРЖАТИ ЈЕ ПОД КОНТРОЛОМ:</vt:lpstr>
      <vt:lpstr>КОНКРЕТНЕ  ТЕХНИКЕ-  КАКО ПОБЕДИТИ ТРЕМУ И ДРЖАТИ ЈЕ ПОД КОНТРОЛОМ:</vt:lpstr>
      <vt:lpstr>КОНКРЕТНЕ  ТЕХНИКЕ - КАКО ПОБЕДИТИ ТРЕМУ И ДРЖАТИ ЈЕ ПОД КОНТРОЛОМ :</vt:lpstr>
      <vt:lpstr> ПРЕПОРУКЕ  КАКО ПРЕВАЗИЋИ ТРЕМУ:</vt:lpstr>
      <vt:lpstr>ПРЕПОРУКЕ  КАКО ПРЕВАЗИЋИ ТРЕМУ:</vt:lpstr>
      <vt:lpstr>ПРЕПОРУКЕ  КАКО ПРЕВАЗИЋИ ТРЕМУ:</vt:lpstr>
      <vt:lpstr>ПРЕПОРУКЕ  КАКО ПРЕВАЗИЋИ ТРЕМУ:</vt:lpstr>
      <vt:lpstr>Хвала на пажњи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ТРЕМА -СТРАХ ОД ЈАВНОГ НАСТУПА </dc:title>
  <dc:creator>PC</dc:creator>
  <cp:lastModifiedBy>PC</cp:lastModifiedBy>
  <cp:revision>65</cp:revision>
  <dcterms:created xsi:type="dcterms:W3CDTF">2022-11-25T12:00:03Z</dcterms:created>
  <dcterms:modified xsi:type="dcterms:W3CDTF">2022-12-05T08:24:54Z</dcterms:modified>
</cp:coreProperties>
</file>