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11/17/2021</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11/17/2021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11/17/2021</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11/17/2021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11/17/2021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11/17/2021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11/17/2021</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D3E84-B676-4F62-83BA-DE2D1CD341FA}"/>
              </a:ext>
            </a:extLst>
          </p:cNvPr>
          <p:cNvSpPr>
            <a:spLocks noGrp="1"/>
          </p:cNvSpPr>
          <p:nvPr>
            <p:ph type="ctrTitle"/>
          </p:nvPr>
        </p:nvSpPr>
        <p:spPr>
          <a:xfrm>
            <a:off x="1154955" y="2521527"/>
            <a:ext cx="8825658" cy="2255854"/>
          </a:xfrm>
        </p:spPr>
        <p:txBody>
          <a:bodyPr/>
          <a:lstStyle/>
          <a:p>
            <a:pPr algn="ctr"/>
            <a:r>
              <a:rPr lang="sr-Cyrl-RS" sz="4000" b="1" dirty="0">
                <a:effectLst/>
                <a:latin typeface="Times New Roman" panose="02020603050405020304" pitchFamily="18" charset="0"/>
                <a:ea typeface="Calibri" panose="020F0502020204030204" pitchFamily="34" charset="0"/>
                <a:cs typeface="Times New Roman" panose="02020603050405020304" pitchFamily="18" charset="0"/>
              </a:rPr>
              <a:t>СЛОБОДНО ВРЕМЕ КОД ДЕЦЕ</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Subtitle 2">
            <a:extLst>
              <a:ext uri="{FF2B5EF4-FFF2-40B4-BE49-F238E27FC236}">
                <a16:creationId xmlns:a16="http://schemas.microsoft.com/office/drawing/2014/main" id="{C7CD19BA-56FA-4120-9ED5-3D5192582D79}"/>
              </a:ext>
            </a:extLst>
          </p:cNvPr>
          <p:cNvSpPr>
            <a:spLocks noGrp="1"/>
          </p:cNvSpPr>
          <p:nvPr>
            <p:ph type="subTitle" idx="1"/>
          </p:nvPr>
        </p:nvSpPr>
        <p:spPr>
          <a:xfrm>
            <a:off x="1154955" y="4876800"/>
            <a:ext cx="8825658" cy="1080654"/>
          </a:xfrm>
        </p:spPr>
        <p:txBody>
          <a:bodyPr/>
          <a:lstStyle/>
          <a:p>
            <a:pPr algn="ctr"/>
            <a:r>
              <a:rPr lang="sr-Cyrl-RS" dirty="0"/>
              <a:t>Омш “ владимир ђорђевић“ - алексинац</a:t>
            </a:r>
          </a:p>
          <a:p>
            <a:pPr algn="ctr"/>
            <a:r>
              <a:rPr lang="sr-Cyrl-RS" dirty="0"/>
              <a:t>Слободанка раденковић - стручни сарадник , психолог</a:t>
            </a:r>
            <a:endParaRPr lang="en-US" dirty="0"/>
          </a:p>
        </p:txBody>
      </p:sp>
    </p:spTree>
    <p:extLst>
      <p:ext uri="{BB962C8B-B14F-4D97-AF65-F5344CB8AC3E}">
        <p14:creationId xmlns:p14="http://schemas.microsoft.com/office/powerpoint/2010/main" val="2847734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57467-6E1A-48C8-9BBF-12A6B1A0898A}"/>
              </a:ext>
            </a:extLst>
          </p:cNvPr>
          <p:cNvSpPr>
            <a:spLocks noGrp="1"/>
          </p:cNvSpPr>
          <p:nvPr>
            <p:ph type="title"/>
          </p:nvPr>
        </p:nvSpPr>
        <p:spPr>
          <a:xfrm>
            <a:off x="1090708" y="973667"/>
            <a:ext cx="8825659" cy="1478588"/>
          </a:xfrm>
        </p:spPr>
        <p:txBody>
          <a:bodyPr/>
          <a:lstStyle/>
          <a:p>
            <a:pPr algn="ctr"/>
            <a:r>
              <a:rPr lang="sr-Cyrl-RS" dirty="0"/>
              <a:t>Слободно време испуните квалитетно</a:t>
            </a:r>
            <a:endParaRPr lang="en-US" dirty="0"/>
          </a:p>
        </p:txBody>
      </p:sp>
      <p:sp>
        <p:nvSpPr>
          <p:cNvPr id="3" name="Content Placeholder 2">
            <a:extLst>
              <a:ext uri="{FF2B5EF4-FFF2-40B4-BE49-F238E27FC236}">
                <a16:creationId xmlns:a16="http://schemas.microsoft.com/office/drawing/2014/main" id="{6BBBE2C1-0177-4E36-8062-FA18369B0CCF}"/>
              </a:ext>
            </a:extLst>
          </p:cNvPr>
          <p:cNvSpPr>
            <a:spLocks noGrp="1"/>
          </p:cNvSpPr>
          <p:nvPr>
            <p:ph idx="1"/>
          </p:nvPr>
        </p:nvSpPr>
        <p:spPr/>
        <p:txBody>
          <a:bodyPr/>
          <a:lstStyle/>
          <a:p>
            <a:pPr algn="just">
              <a:lnSpc>
                <a:spcPct val="107000"/>
              </a:lnSpc>
              <a:spcAft>
                <a:spcPts val="800"/>
              </a:spcAft>
            </a:pP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Један од првих мислилаца ,који је у оквиру својих теоријских и емпиријских истраживања обухватио област слободног времена је </a:t>
            </a:r>
            <a:r>
              <a:rPr lang="sr-Cyrl-RS" sz="1800" b="1" dirty="0">
                <a:effectLst/>
                <a:latin typeface="Times New Roman" panose="02020603050405020304" pitchFamily="18" charset="0"/>
                <a:ea typeface="Calibri" panose="020F0502020204030204" pitchFamily="34" charset="0"/>
                <a:cs typeface="Times New Roman" panose="02020603050405020304" pitchFamily="18" charset="0"/>
              </a:rPr>
              <a:t>Карл Маркс . </a:t>
            </a: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За Маркса слободно време подразумева- „ </a:t>
            </a:r>
            <a:r>
              <a:rPr lang="sr-Cyrl-RS" sz="1800" u="sng" dirty="0">
                <a:effectLst/>
                <a:latin typeface="Times New Roman" panose="02020603050405020304" pitchFamily="18" charset="0"/>
                <a:ea typeface="Calibri" panose="020F0502020204030204" pitchFamily="34" charset="0"/>
                <a:cs typeface="Times New Roman" panose="02020603050405020304" pitchFamily="18" charset="0"/>
              </a:rPr>
              <a:t>време за слободни развитак индивидуа , њихових духовних и физичких снага и способности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r-Cyrl-RS" sz="1800" b="1" dirty="0">
                <a:effectLst/>
                <a:latin typeface="Times New Roman" panose="02020603050405020304" pitchFamily="18" charset="0"/>
                <a:ea typeface="Calibri" panose="020F0502020204030204" pitchFamily="34" charset="0"/>
                <a:cs typeface="Times New Roman" panose="02020603050405020304" pitchFamily="18" charset="0"/>
              </a:rPr>
              <a:t>Бењамин Франклин </a:t>
            </a: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sr-Cyrl-RS" sz="1800" u="sng" dirty="0">
                <a:effectLst/>
                <a:latin typeface="Times New Roman" panose="02020603050405020304" pitchFamily="18" charset="0"/>
                <a:ea typeface="Calibri" panose="020F0502020204030204" pitchFamily="34" charset="0"/>
                <a:cs typeface="Times New Roman" panose="02020603050405020304" pitchFamily="18" charset="0"/>
              </a:rPr>
              <a:t>Време је новац који имаш у свом животу .То је једини новац који имаш и само ти одлучујеш како ћеш га потрошити . Буди пажљив и не допусти да га други троше уместо тебе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15306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B1456-E7C1-40B6-AA9F-1A5EF66968E4}"/>
              </a:ext>
            </a:extLst>
          </p:cNvPr>
          <p:cNvSpPr>
            <a:spLocks noGrp="1"/>
          </p:cNvSpPr>
          <p:nvPr>
            <p:ph type="title"/>
          </p:nvPr>
        </p:nvSpPr>
        <p:spPr/>
        <p:txBody>
          <a:bodyPr/>
          <a:lstStyle/>
          <a:p>
            <a:pPr algn="ctr"/>
            <a:r>
              <a:rPr lang="sr-Cyrl-RS" sz="3600" b="1" dirty="0">
                <a:effectLst/>
                <a:latin typeface="Times New Roman" panose="02020603050405020304" pitchFamily="18" charset="0"/>
                <a:ea typeface="Calibri" panose="020F0502020204030204" pitchFamily="34" charset="0"/>
                <a:cs typeface="Times New Roman" panose="02020603050405020304" pitchFamily="18" charset="0"/>
              </a:rPr>
              <a:t>Слободно време</a:t>
            </a:r>
            <a:endParaRPr lang="en-US" dirty="0"/>
          </a:p>
        </p:txBody>
      </p:sp>
      <p:sp>
        <p:nvSpPr>
          <p:cNvPr id="3" name="Content Placeholder 2">
            <a:extLst>
              <a:ext uri="{FF2B5EF4-FFF2-40B4-BE49-F238E27FC236}">
                <a16:creationId xmlns:a16="http://schemas.microsoft.com/office/drawing/2014/main" id="{588330EE-C92E-4610-82BF-0FF3E346C816}"/>
              </a:ext>
            </a:extLst>
          </p:cNvPr>
          <p:cNvSpPr>
            <a:spLocks noGrp="1"/>
          </p:cNvSpPr>
          <p:nvPr>
            <p:ph idx="1"/>
          </p:nvPr>
        </p:nvSpPr>
        <p:spPr>
          <a:xfrm>
            <a:off x="734292" y="2590801"/>
            <a:ext cx="10778836" cy="3442854"/>
          </a:xfrm>
        </p:spPr>
        <p:txBody>
          <a:bodyPr>
            <a:normAutofit/>
          </a:bodyPr>
          <a:lstStyle/>
          <a:p>
            <a:r>
              <a:rPr lang="sr-Cyrl-RS" sz="1800" b="1" dirty="0">
                <a:effectLst/>
                <a:latin typeface="Times New Roman" panose="02020603050405020304" pitchFamily="18" charset="0"/>
                <a:ea typeface="Calibri" panose="020F0502020204030204" pitchFamily="34" charset="0"/>
                <a:cs typeface="Times New Roman" panose="02020603050405020304" pitchFamily="18" charset="0"/>
              </a:rPr>
              <a:t>Слободно време</a:t>
            </a: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 је појава која значајно утиче на промене у животном стилу. За младе, готово да нема важнијег времена од слободног времена . Преко слободног времена млади се приближавају свету одраслих . Кроз слободно време, одвија се значајан део социјализације младих ,  део који их приближава њима самима, али и друштву у коме живе.Слободно време је скуп активности којима се појединац по слободном избору може потпуно предати ,било да се одмара или забавља,било да повећава ниво своје обавештености и образовања ,или се добровољно друштвено ангажује,остварује своју слободу ,стваралачку способност, јер се на тај начин ослободи и релаксира  од свих редовних обавеза.Свакодневно  поседујемо слободно време,али само од нас самих зависи да ли ће то време бити правилно и корисно проведено и искоришћено . Зато слободно време треба бити квалитетно организовано .Провођење слободног времена на користан начин је уско повезано са организацијом времена и наших свакодневних обавеза.</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18318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653A7-8A7F-48E5-B90C-7C7B0B8A31E8}"/>
              </a:ext>
            </a:extLst>
          </p:cNvPr>
          <p:cNvSpPr>
            <a:spLocks noGrp="1"/>
          </p:cNvSpPr>
          <p:nvPr>
            <p:ph type="title"/>
          </p:nvPr>
        </p:nvSpPr>
        <p:spPr>
          <a:xfrm>
            <a:off x="1154954" y="838200"/>
            <a:ext cx="8761413" cy="842432"/>
          </a:xfrm>
        </p:spPr>
        <p:txBody>
          <a:bodyPr/>
          <a:lstStyle/>
          <a:p>
            <a:pPr algn="ctr"/>
            <a:r>
              <a:rPr lang="sr-Cyrl-RS" b="1" dirty="0">
                <a:effectLst/>
                <a:latin typeface="Times New Roman" panose="02020603050405020304" pitchFamily="18" charset="0"/>
                <a:ea typeface="Calibri" panose="020F0502020204030204" pitchFamily="34" charset="0"/>
                <a:cs typeface="Times New Roman" panose="02020603050405020304" pitchFamily="18" charset="0"/>
              </a:rPr>
              <a:t>Слободно време</a:t>
            </a:r>
            <a:r>
              <a:rPr lang="sr-Cyrl-RS" dirty="0">
                <a:effectLst/>
                <a:latin typeface="Times New Roman" panose="02020603050405020304" pitchFamily="18" charset="0"/>
                <a:ea typeface="Calibri" panose="020F0502020204030204" pitchFamily="34" charset="0"/>
                <a:cs typeface="Times New Roman" panose="02020603050405020304" pitchFamily="18" charset="0"/>
              </a:rPr>
              <a:t> је :</a:t>
            </a:r>
            <a:endParaRPr lang="en-US" dirty="0"/>
          </a:p>
        </p:txBody>
      </p:sp>
      <p:sp>
        <p:nvSpPr>
          <p:cNvPr id="3" name="Content Placeholder 2">
            <a:extLst>
              <a:ext uri="{FF2B5EF4-FFF2-40B4-BE49-F238E27FC236}">
                <a16:creationId xmlns:a16="http://schemas.microsoft.com/office/drawing/2014/main" id="{7FD38C8D-7CAD-4954-BA75-9C6E6951C443}"/>
              </a:ext>
            </a:extLst>
          </p:cNvPr>
          <p:cNvSpPr>
            <a:spLocks noGrp="1"/>
          </p:cNvSpPr>
          <p:nvPr>
            <p:ph idx="1"/>
          </p:nvPr>
        </p:nvSpPr>
        <p:spPr/>
        <p:txBody>
          <a:bodyPr>
            <a:normAutofit/>
          </a:bodyPr>
          <a:lstStyle/>
          <a:p>
            <a:pPr algn="just">
              <a:lnSpc>
                <a:spcPct val="107000"/>
              </a:lnSpc>
              <a:spcAft>
                <a:spcPts val="800"/>
              </a:spcAft>
            </a:pPr>
            <a:endParaRPr lang="sr-Cyrl-RS"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RS" sz="2000" dirty="0">
                <a:effectLst/>
                <a:latin typeface="Times New Roman" panose="02020603050405020304" pitchFamily="18" charset="0"/>
                <a:ea typeface="Calibri" panose="020F0502020204030204" pitchFamily="34" charset="0"/>
                <a:cs typeface="Times New Roman" panose="02020603050405020304" pitchFamily="18" charset="0"/>
              </a:rPr>
              <a:t>фактор еманципације ученикове личности;</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r-Cyrl-RS" sz="2000" dirty="0">
                <a:effectLst/>
                <a:latin typeface="Times New Roman" panose="02020603050405020304" pitchFamily="18" charset="0"/>
                <a:ea typeface="Calibri" panose="020F0502020204030204" pitchFamily="34" charset="0"/>
                <a:cs typeface="Times New Roman" panose="02020603050405020304" pitchFamily="18" charset="0"/>
              </a:rPr>
              <a:t>- услов за рекреацију и одмор;</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r-Cyrl-RS" sz="2000" dirty="0">
                <a:effectLst/>
                <a:latin typeface="Times New Roman" panose="02020603050405020304" pitchFamily="18" charset="0"/>
                <a:ea typeface="Calibri" panose="020F0502020204030204" pitchFamily="34" charset="0"/>
                <a:cs typeface="Times New Roman" panose="02020603050405020304" pitchFamily="18" charset="0"/>
              </a:rPr>
              <a:t>- могућност за социјализацију и хуманизацију ученикове личности;</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r-Cyrl-RS" sz="2000" dirty="0">
                <a:effectLst/>
                <a:latin typeface="Times New Roman" panose="02020603050405020304" pitchFamily="18" charset="0"/>
                <a:ea typeface="Calibri" panose="020F0502020204030204" pitchFamily="34" charset="0"/>
                <a:cs typeface="Times New Roman" panose="02020603050405020304" pitchFamily="18" charset="0"/>
              </a:rPr>
              <a:t>- у функцији самовредновања,самопроцене и самоидентификације ученика.</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59243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00E8E-5582-4A9B-A4BA-BDBC44531D57}"/>
              </a:ext>
            </a:extLst>
          </p:cNvPr>
          <p:cNvSpPr>
            <a:spLocks noGrp="1"/>
          </p:cNvSpPr>
          <p:nvPr>
            <p:ph type="title"/>
          </p:nvPr>
        </p:nvSpPr>
        <p:spPr/>
        <p:txBody>
          <a:bodyPr/>
          <a:lstStyle/>
          <a:p>
            <a:pPr algn="ctr"/>
            <a:r>
              <a:rPr lang="sr-Cyrl-RS" sz="3200" dirty="0">
                <a:effectLst/>
                <a:latin typeface="Times New Roman" panose="02020603050405020304" pitchFamily="18" charset="0"/>
                <a:ea typeface="Calibri" panose="020F0502020204030204" pitchFamily="34" charset="0"/>
                <a:cs typeface="Times New Roman" panose="02020603050405020304" pitchFamily="18" charset="0"/>
              </a:rPr>
              <a:t>Слободно време има </a:t>
            </a:r>
            <a:r>
              <a:rPr lang="sr-Cyrl-RS" sz="3200" b="1" dirty="0">
                <a:effectLst/>
                <a:latin typeface="Times New Roman" panose="02020603050405020304" pitchFamily="18" charset="0"/>
                <a:ea typeface="Calibri" panose="020F0502020204030204" pitchFamily="34" charset="0"/>
                <a:cs typeface="Times New Roman" panose="02020603050405020304" pitchFamily="18" charset="0"/>
              </a:rPr>
              <a:t>три важне функције:</a:t>
            </a:r>
            <a:endParaRPr lang="en-US" sz="3200" dirty="0"/>
          </a:p>
        </p:txBody>
      </p:sp>
      <p:sp>
        <p:nvSpPr>
          <p:cNvPr id="3" name="Content Placeholder 2">
            <a:extLst>
              <a:ext uri="{FF2B5EF4-FFF2-40B4-BE49-F238E27FC236}">
                <a16:creationId xmlns:a16="http://schemas.microsoft.com/office/drawing/2014/main" id="{C14AC135-B65E-463A-AC60-B6312E27FE30}"/>
              </a:ext>
            </a:extLst>
          </p:cNvPr>
          <p:cNvSpPr>
            <a:spLocks noGrp="1"/>
          </p:cNvSpPr>
          <p:nvPr>
            <p:ph idx="1"/>
          </p:nvPr>
        </p:nvSpPr>
        <p:spPr>
          <a:xfrm>
            <a:off x="1154954" y="2590800"/>
            <a:ext cx="10219628" cy="3429000"/>
          </a:xfrm>
        </p:spPr>
        <p:txBody>
          <a:bodyPr>
            <a:normAutofit fontScale="92500"/>
          </a:bodyPr>
          <a:lstStyle/>
          <a:p>
            <a:pPr marL="342900" lvl="0" indent="-342900" algn="just">
              <a:lnSpc>
                <a:spcPct val="107000"/>
              </a:lnSpc>
              <a:buFont typeface="+mj-lt"/>
              <a:buAutoNum type="arabicPeriod"/>
            </a:pPr>
            <a:endParaRPr lang="sr-Cyrl-R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sr-Cyrl-RS" sz="2400" dirty="0">
                <a:effectLst/>
                <a:latin typeface="Times New Roman" panose="02020603050405020304" pitchFamily="18" charset="0"/>
                <a:ea typeface="Calibri" panose="020F0502020204030204" pitchFamily="34" charset="0"/>
                <a:cs typeface="Times New Roman" panose="02020603050405020304" pitchFamily="18" charset="0"/>
              </a:rPr>
              <a:t>Одмор (активности које се организују без напорнијег физичког и психичког ангажовања),</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sr-Cyrl-RS" sz="2400" dirty="0">
                <a:effectLst/>
                <a:latin typeface="Times New Roman" panose="02020603050405020304" pitchFamily="18" charset="0"/>
                <a:ea typeface="Calibri" panose="020F0502020204030204" pitchFamily="34" charset="0"/>
                <a:cs typeface="Times New Roman" panose="02020603050405020304" pitchFamily="18" charset="0"/>
              </a:rPr>
              <a:t>Забаву и разоноду (активности које доприносе активном одмору ,здравој разоноди или забави , нпр . друштвене игре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sr-Cyrl-RS" sz="2400" dirty="0">
                <a:effectLst/>
                <a:latin typeface="Times New Roman" panose="02020603050405020304" pitchFamily="18" charset="0"/>
                <a:ea typeface="Calibri" panose="020F0502020204030204" pitchFamily="34" charset="0"/>
                <a:cs typeface="Times New Roman" panose="02020603050405020304" pitchFamily="18" charset="0"/>
              </a:rPr>
              <a:t>Развој личности ( односе се на образовне ,културне и друштвене активности).</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800"/>
              </a:spcAft>
            </a:pPr>
            <a:r>
              <a:rPr lang="sr-Cyrl-R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25952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F7D16-7D83-4376-8A67-4E9494CD0D06}"/>
              </a:ext>
            </a:extLst>
          </p:cNvPr>
          <p:cNvSpPr>
            <a:spLocks noGrp="1"/>
          </p:cNvSpPr>
          <p:nvPr>
            <p:ph type="title"/>
          </p:nvPr>
        </p:nvSpPr>
        <p:spPr/>
        <p:txBody>
          <a:bodyPr/>
          <a:lstStyle/>
          <a:p>
            <a:pPr algn="ctr"/>
            <a:r>
              <a:rPr lang="sr-Cyrl-RS" sz="2800" b="1" dirty="0">
                <a:effectLst/>
                <a:latin typeface="Times New Roman" panose="02020603050405020304" pitchFamily="18" charset="0"/>
                <a:ea typeface="Calibri" panose="020F0502020204030204" pitchFamily="34" charset="0"/>
                <a:cs typeface="Times New Roman" panose="02020603050405020304" pitchFamily="18" charset="0"/>
              </a:rPr>
              <a:t>ПОРОДИЦА И СЛОБОДНО ВРЕМЕ</a:t>
            </a:r>
            <a:endParaRPr lang="en-US" sz="2800" dirty="0"/>
          </a:p>
        </p:txBody>
      </p:sp>
      <p:sp>
        <p:nvSpPr>
          <p:cNvPr id="3" name="Content Placeholder 2">
            <a:extLst>
              <a:ext uri="{FF2B5EF4-FFF2-40B4-BE49-F238E27FC236}">
                <a16:creationId xmlns:a16="http://schemas.microsoft.com/office/drawing/2014/main" id="{59F87A6D-ABA4-4145-93C5-140020F2EAB5}"/>
              </a:ext>
            </a:extLst>
          </p:cNvPr>
          <p:cNvSpPr>
            <a:spLocks noGrp="1"/>
          </p:cNvSpPr>
          <p:nvPr>
            <p:ph idx="1"/>
          </p:nvPr>
        </p:nvSpPr>
        <p:spPr>
          <a:xfrm>
            <a:off x="512618" y="2618509"/>
            <a:ext cx="11055927" cy="3401291"/>
          </a:xfrm>
        </p:spPr>
        <p:txBody>
          <a:bodyPr/>
          <a:lstStyle/>
          <a:p>
            <a:pPr marL="457200" algn="just">
              <a:lnSpc>
                <a:spcPct val="107000"/>
              </a:lnSpc>
            </a:pPr>
            <a:endParaRPr lang="sr-Cyrl-R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algn="just">
              <a:lnSpc>
                <a:spcPct val="107000"/>
              </a:lnSpc>
            </a:pP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Укљученост породице у организацију слободног времена од велике је важности . Неопходно је да родитељи буду упућени у то како деца проводе слободно време ,шта раде и која интересовања имају . Потребно је правилно усмеравање на избор активности деце од стране родитеља ,јер родитељи у разговору са децом уочавају њихова интересовања и жеље . Испуњавање обавеза у породици ,такође , доприноси да се деца осећају корисно и испуњено, а самим тим и стичу радне навике . Зато је породица ,заједно са школом, веома битна у организацији слободног времена сваког детета,ученика.</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43121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421A7-0D71-4884-87A5-5422E8B78462}"/>
              </a:ext>
            </a:extLst>
          </p:cNvPr>
          <p:cNvSpPr>
            <a:spLocks noGrp="1"/>
          </p:cNvSpPr>
          <p:nvPr>
            <p:ph type="title"/>
          </p:nvPr>
        </p:nvSpPr>
        <p:spPr/>
        <p:txBody>
          <a:bodyPr/>
          <a:lstStyle/>
          <a:p>
            <a:pPr algn="ctr"/>
            <a:r>
              <a:rPr lang="sr-Cyrl-RS" sz="2400" b="1" dirty="0">
                <a:effectLst/>
                <a:latin typeface="Times New Roman" panose="02020603050405020304" pitchFamily="18" charset="0"/>
                <a:ea typeface="Calibri" panose="020F0502020204030204" pitchFamily="34" charset="0"/>
                <a:cs typeface="Times New Roman" panose="02020603050405020304" pitchFamily="18" charset="0"/>
              </a:rPr>
              <a:t>ОБРАЗОВАЊЕ И СЛОБОДНО ВРЕМЕ</a:t>
            </a:r>
            <a:endParaRPr lang="en-US" sz="2400" dirty="0"/>
          </a:p>
        </p:txBody>
      </p:sp>
      <p:sp>
        <p:nvSpPr>
          <p:cNvPr id="3" name="Content Placeholder 2">
            <a:extLst>
              <a:ext uri="{FF2B5EF4-FFF2-40B4-BE49-F238E27FC236}">
                <a16:creationId xmlns:a16="http://schemas.microsoft.com/office/drawing/2014/main" id="{4321EC48-CC7B-4BC0-BD72-ABDDEB3EA6D1}"/>
              </a:ext>
            </a:extLst>
          </p:cNvPr>
          <p:cNvSpPr>
            <a:spLocks noGrp="1"/>
          </p:cNvSpPr>
          <p:nvPr>
            <p:ph idx="1"/>
          </p:nvPr>
        </p:nvSpPr>
        <p:spPr>
          <a:xfrm>
            <a:off x="692728" y="2632364"/>
            <a:ext cx="10723418" cy="3387435"/>
          </a:xfrm>
        </p:spPr>
        <p:txBody>
          <a:bodyPr>
            <a:normAutofit fontScale="92500" lnSpcReduction="10000"/>
          </a:bodyPr>
          <a:lstStyle/>
          <a:p>
            <a:pPr algn="just"/>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Образовање и слободно време су појмови који се налазе у интеракцијском односу , у међусобној вези.  Они су појмовно и историјски делови истог процеса . Расположиво време можемо разумети као простор који човек и друштво могу испунити свестраним развојем сопствених знања , способности и производних снага .У образовању се бришу границе између рада и доколице , радног и слободног времена .Предмет слободног времена тешко може бити расправљен без третирања образовања .У школама се одвија преко редовне наставе , додатног и допунског рада ,факултативне и изборне наставе ,али и преко организованих такозваних слободних активности . Школа је социјална средина, која врши намеран утицај на развој ученикове личности кроз све активности и дозвољава да се ученик испољи као равноправни партнер.Слободно време је оно које ученику остане након испуњавања свих школских и других обавеза .Зато је потребно у распоред дневних активности ,поред учења ,укључити и слободне активности .То је време када ученик треба да буде активан ,како би се избегла празнина ,досада или неконтролисана забава.Зато је улога свих просветних радника непроцењива,јер се кроз однос који се темељи на љубави свих који раде са децом ,најбоље преносе све васпитне поруке. Оне могу помоћи ,да ученици још у раном школском узрасту науче да што квалитетније организују своје слободно време.</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58584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EEDE1-1AFB-405A-B7CE-3A56E51C8C92}"/>
              </a:ext>
            </a:extLst>
          </p:cNvPr>
          <p:cNvSpPr>
            <a:spLocks noGrp="1"/>
          </p:cNvSpPr>
          <p:nvPr>
            <p:ph type="title"/>
          </p:nvPr>
        </p:nvSpPr>
        <p:spPr/>
        <p:txBody>
          <a:bodyPr/>
          <a:lstStyle/>
          <a:p>
            <a:pPr algn="ctr"/>
            <a:r>
              <a:rPr lang="sr-Cyrl-RS" sz="2800" b="1" dirty="0">
                <a:effectLst/>
                <a:latin typeface="Times New Roman" panose="02020603050405020304" pitchFamily="18" charset="0"/>
                <a:ea typeface="Calibri" panose="020F0502020204030204" pitchFamily="34" charset="0"/>
                <a:cs typeface="Times New Roman" panose="02020603050405020304" pitchFamily="18" charset="0"/>
              </a:rPr>
              <a:t>СЛОБОДНЕ АКТИВНОСТИ У ШКОЛИ </a:t>
            </a:r>
            <a:endParaRPr lang="en-US" sz="2800" dirty="0"/>
          </a:p>
        </p:txBody>
      </p:sp>
      <p:sp>
        <p:nvSpPr>
          <p:cNvPr id="3" name="Content Placeholder 2">
            <a:extLst>
              <a:ext uri="{FF2B5EF4-FFF2-40B4-BE49-F238E27FC236}">
                <a16:creationId xmlns:a16="http://schemas.microsoft.com/office/drawing/2014/main" id="{050FB4FD-B058-476B-96C3-F1A23AF6D156}"/>
              </a:ext>
            </a:extLst>
          </p:cNvPr>
          <p:cNvSpPr>
            <a:spLocks noGrp="1"/>
          </p:cNvSpPr>
          <p:nvPr>
            <p:ph idx="1"/>
          </p:nvPr>
        </p:nvSpPr>
        <p:spPr>
          <a:xfrm>
            <a:off x="540328" y="2618509"/>
            <a:ext cx="11125200" cy="3401291"/>
          </a:xfrm>
        </p:spPr>
        <p:txBody>
          <a:bodyPr>
            <a:normAutofit fontScale="92500" lnSpcReduction="20000"/>
          </a:bodyPr>
          <a:lstStyle/>
          <a:p>
            <a:pPr algn="just"/>
            <a:r>
              <a:rPr lang="sr-Cyrl-RS" sz="1800" b="1" dirty="0">
                <a:effectLst/>
                <a:latin typeface="Times New Roman" panose="02020603050405020304" pitchFamily="18" charset="0"/>
                <a:ea typeface="Calibri" panose="020F0502020204030204" pitchFamily="34" charset="0"/>
                <a:cs typeface="Times New Roman" panose="02020603050405020304" pitchFamily="18" charset="0"/>
              </a:rPr>
              <a:t>Слободне активности</a:t>
            </a: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 представљају ваннаставни факултативни  облик рада школе .  Непосредни васпитно-образовни циљ ученичких слободних активности је развој личности на образовном , сазнајном , креативном , друштвеном  и личном плану . Потребно је омогућити свим ученицима , без обзира на успех , да се афирмишу својим радом кроз слободне активности.</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r-Cyrl-RS" sz="1800" b="1" dirty="0">
                <a:effectLst/>
                <a:latin typeface="Times New Roman" panose="02020603050405020304" pitchFamily="18" charset="0"/>
                <a:ea typeface="Calibri" panose="020F0502020204030204" pitchFamily="34" charset="0"/>
                <a:cs typeface="Times New Roman" panose="02020603050405020304" pitchFamily="18" charset="0"/>
              </a:rPr>
              <a:t>Слободне активности се најчешће организују као: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 научно-истраживачке активности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 радно-производне активности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 културно-уметничке активности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 спортско-рекреативне активности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59503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1B3E0-1689-4D0A-9959-5DDFC8F3CDF6}"/>
              </a:ext>
            </a:extLst>
          </p:cNvPr>
          <p:cNvSpPr>
            <a:spLocks noGrp="1"/>
          </p:cNvSpPr>
          <p:nvPr>
            <p:ph type="title"/>
          </p:nvPr>
        </p:nvSpPr>
        <p:spPr/>
        <p:txBody>
          <a:bodyPr/>
          <a:lstStyle/>
          <a:p>
            <a:pPr algn="ctr"/>
            <a:r>
              <a:rPr lang="sr-Cyrl-RS" sz="3200" b="1" dirty="0">
                <a:effectLst/>
                <a:latin typeface="Times New Roman" panose="02020603050405020304" pitchFamily="18" charset="0"/>
                <a:ea typeface="Calibri" panose="020F0502020204030204" pitchFamily="34" charset="0"/>
                <a:cs typeface="Times New Roman" panose="02020603050405020304" pitchFamily="18" charset="0"/>
              </a:rPr>
              <a:t>Значај слободних активности код деце:</a:t>
            </a:r>
            <a:endParaRPr lang="en-US" sz="3200" dirty="0"/>
          </a:p>
        </p:txBody>
      </p:sp>
      <p:sp>
        <p:nvSpPr>
          <p:cNvPr id="3" name="Content Placeholder 2">
            <a:extLst>
              <a:ext uri="{FF2B5EF4-FFF2-40B4-BE49-F238E27FC236}">
                <a16:creationId xmlns:a16="http://schemas.microsoft.com/office/drawing/2014/main" id="{B59A236C-C9A4-490A-B5FB-220BDBFD7A52}"/>
              </a:ext>
            </a:extLst>
          </p:cNvPr>
          <p:cNvSpPr>
            <a:spLocks noGrp="1"/>
          </p:cNvSpPr>
          <p:nvPr>
            <p:ph idx="1"/>
          </p:nvPr>
        </p:nvSpPr>
        <p:spPr>
          <a:xfrm>
            <a:off x="429491" y="2313709"/>
            <a:ext cx="11194473" cy="4087091"/>
          </a:xfrm>
        </p:spPr>
        <p:txBody>
          <a:bodyPr>
            <a:normAutofit fontScale="47500" lnSpcReduction="20000"/>
          </a:bodyPr>
          <a:lstStyle/>
          <a:p>
            <a:pPr algn="just">
              <a:lnSpc>
                <a:spcPct val="107000"/>
              </a:lnSpc>
              <a:spcAft>
                <a:spcPts val="800"/>
              </a:spcAft>
            </a:pPr>
            <a:r>
              <a:rPr lang="sr-Cyrl-RS" sz="2900" dirty="0">
                <a:effectLst/>
                <a:latin typeface="Times New Roman" panose="02020603050405020304" pitchFamily="18" charset="0"/>
                <a:ea typeface="Calibri" panose="020F0502020204030204" pitchFamily="34" charset="0"/>
                <a:cs typeface="Times New Roman" panose="02020603050405020304" pitchFamily="18" charset="0"/>
              </a:rPr>
              <a:t>*оптималан темељ за задовољење и стварање нових интересовања код деце,</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r-Cyrl-RS" sz="2900" dirty="0">
                <a:effectLst/>
                <a:latin typeface="Times New Roman" panose="02020603050405020304" pitchFamily="18" charset="0"/>
                <a:ea typeface="Calibri" panose="020F0502020204030204" pitchFamily="34" charset="0"/>
                <a:cs typeface="Times New Roman" panose="02020603050405020304" pitchFamily="18" charset="0"/>
              </a:rPr>
              <a:t>*осећај задовољства бављењем оном активношћу према којој дете показује афинитет,</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r-Cyrl-RS" sz="2900" dirty="0">
                <a:effectLst/>
                <a:latin typeface="Times New Roman" panose="02020603050405020304" pitchFamily="18" charset="0"/>
                <a:ea typeface="Calibri" panose="020F0502020204030204" pitchFamily="34" charset="0"/>
                <a:cs typeface="Times New Roman" panose="02020603050405020304" pitchFamily="18" charset="0"/>
              </a:rPr>
              <a:t>*стицање нових  навика ,знања и вештина ,</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r-Cyrl-RS" sz="2900" dirty="0">
                <a:effectLst/>
                <a:latin typeface="Times New Roman" panose="02020603050405020304" pitchFamily="18" charset="0"/>
                <a:ea typeface="Calibri" panose="020F0502020204030204" pitchFamily="34" charset="0"/>
                <a:cs typeface="Times New Roman" panose="02020603050405020304" pitchFamily="18" charset="0"/>
              </a:rPr>
              <a:t>*развијање креативности ,иницијативности и стваралаштва,</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r-Cyrl-RS" sz="2900" dirty="0">
                <a:effectLst/>
                <a:latin typeface="Times New Roman" panose="02020603050405020304" pitchFamily="18" charset="0"/>
                <a:ea typeface="Calibri" panose="020F0502020204030204" pitchFamily="34" charset="0"/>
                <a:cs typeface="Times New Roman" panose="02020603050405020304" pitchFamily="18" charset="0"/>
              </a:rPr>
              <a:t>*утиче на социјализацију деце,</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r-Cyrl-RS" sz="2900" dirty="0">
                <a:effectLst/>
                <a:latin typeface="Times New Roman" panose="02020603050405020304" pitchFamily="18" charset="0"/>
                <a:ea typeface="Calibri" panose="020F0502020204030204" pitchFamily="34" charset="0"/>
                <a:cs typeface="Times New Roman" panose="02020603050405020304" pitchFamily="18" charset="0"/>
              </a:rPr>
              <a:t>*доприноси афирмацији и развоју личности ,</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r-Cyrl-RS" sz="2900" dirty="0">
                <a:effectLst/>
                <a:latin typeface="Times New Roman" panose="02020603050405020304" pitchFamily="18" charset="0"/>
                <a:ea typeface="Calibri" panose="020F0502020204030204" pitchFamily="34" charset="0"/>
                <a:cs typeface="Times New Roman" panose="02020603050405020304" pitchFamily="18" charset="0"/>
              </a:rPr>
              <a:t>*олакшава комуникацију са средином,</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r-Cyrl-RS" sz="2900" dirty="0">
                <a:effectLst/>
                <a:latin typeface="Times New Roman" panose="02020603050405020304" pitchFamily="18" charset="0"/>
                <a:ea typeface="Calibri" panose="020F0502020204030204" pitchFamily="34" charset="0"/>
                <a:cs typeface="Times New Roman" panose="02020603050405020304" pitchFamily="18" charset="0"/>
              </a:rPr>
              <a:t>*доприноси успешној професионалној оријентацији ,</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r-Cyrl-RS" sz="2900" dirty="0">
                <a:effectLst/>
                <a:latin typeface="Times New Roman" panose="02020603050405020304" pitchFamily="18" charset="0"/>
                <a:ea typeface="Calibri" panose="020F0502020204030204" pitchFamily="34" charset="0"/>
                <a:cs typeface="Times New Roman" panose="02020603050405020304" pitchFamily="18" charset="0"/>
              </a:rPr>
              <a:t>*олакшава и оспособљава дете за правилно коришћење слободног времена и тиме га одваја од евентуалне опасности од друштвено неприхватљивог понашања .</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89548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F439F-8AC2-4C92-8BA3-7B58F399AB9E}"/>
              </a:ext>
            </a:extLst>
          </p:cNvPr>
          <p:cNvSpPr>
            <a:spLocks noGrp="1"/>
          </p:cNvSpPr>
          <p:nvPr>
            <p:ph type="title"/>
          </p:nvPr>
        </p:nvSpPr>
        <p:spPr/>
        <p:txBody>
          <a:bodyPr/>
          <a:lstStyle/>
          <a:p>
            <a:pPr algn="ctr"/>
            <a:r>
              <a:rPr lang="sr-Cyrl-RS" sz="2800" b="1" dirty="0">
                <a:effectLst/>
                <a:latin typeface="Times New Roman" panose="02020603050405020304" pitchFamily="18" charset="0"/>
                <a:ea typeface="Calibri" panose="020F0502020204030204" pitchFamily="34" charset="0"/>
                <a:cs typeface="Times New Roman" panose="02020603050405020304" pitchFamily="18" charset="0"/>
              </a:rPr>
              <a:t>Циљеви и задаци </a:t>
            </a:r>
            <a:r>
              <a:rPr lang="sr-Cyrl-RS" sz="2800" dirty="0">
                <a:effectLst/>
                <a:latin typeface="Times New Roman" panose="02020603050405020304" pitchFamily="18" charset="0"/>
                <a:ea typeface="Calibri" panose="020F0502020204030204" pitchFamily="34" charset="0"/>
                <a:cs typeface="Times New Roman" panose="02020603050405020304" pitchFamily="18" charset="0"/>
              </a:rPr>
              <a:t>слободних активности су:</a:t>
            </a:r>
            <a:endParaRPr lang="en-US" sz="2800" dirty="0"/>
          </a:p>
        </p:txBody>
      </p:sp>
      <p:sp>
        <p:nvSpPr>
          <p:cNvPr id="3" name="Content Placeholder 2">
            <a:extLst>
              <a:ext uri="{FF2B5EF4-FFF2-40B4-BE49-F238E27FC236}">
                <a16:creationId xmlns:a16="http://schemas.microsoft.com/office/drawing/2014/main" id="{6F7056F5-B751-4845-9E53-641A47E1A80C}"/>
              </a:ext>
            </a:extLst>
          </p:cNvPr>
          <p:cNvSpPr>
            <a:spLocks noGrp="1"/>
          </p:cNvSpPr>
          <p:nvPr>
            <p:ph idx="1"/>
          </p:nvPr>
        </p:nvSpPr>
        <p:spPr>
          <a:xfrm>
            <a:off x="637310" y="2646218"/>
            <a:ext cx="10889672" cy="3373582"/>
          </a:xfrm>
        </p:spPr>
        <p:txBody>
          <a:bodyPr>
            <a:normAutofit fontScale="92500"/>
          </a:bodyPr>
          <a:lstStyle/>
          <a:p>
            <a:pPr marL="342900" lvl="0" indent="-342900" algn="just">
              <a:lnSpc>
                <a:spcPct val="107000"/>
              </a:lnSpc>
              <a:buFont typeface="+mj-lt"/>
              <a:buAutoNum type="arabicPeriod"/>
            </a:pP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Проширавање и продубљивање , повезивање  и стицање нових знања као и усвајање нових  вештина , навика и умећа према интересовањима ученика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Развијање логичког и критичког мишљења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Увођење ученика у методе научног истраживања и развијање спретности за експериментални и практичан рад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Задовољење специфичних интересовања ученика уз активно усмеравање њихових склоности , способности и интересовања , као и подстицање професионалног развоја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Мотивисање и оспособљавање ученика за самосталан и креативан рад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Омогућавање ученицима организовање забаве и рекреације , као и других услова да самостално користе слободно време и организују духовни , културни и друштвени живот у средини у којој живе.</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608792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{4C1DD148-FF72-4AB0-8208-A8333F995F12}tf02900722</Template>
  <TotalTime>37</TotalTime>
  <Words>977</Words>
  <Application>Microsoft Office PowerPoint</Application>
  <PresentationFormat>Widescreen</PresentationFormat>
  <Paragraphs>49</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Century Gothic</vt:lpstr>
      <vt:lpstr>Times New Roman</vt:lpstr>
      <vt:lpstr>Wingdings 3</vt:lpstr>
      <vt:lpstr>Ion Boardroom</vt:lpstr>
      <vt:lpstr>СЛОБОДНО ВРЕМЕ КОД ДЕЦЕ </vt:lpstr>
      <vt:lpstr>Слободно време</vt:lpstr>
      <vt:lpstr>Слободно време је :</vt:lpstr>
      <vt:lpstr>Слободно време има три важне функције:</vt:lpstr>
      <vt:lpstr>ПОРОДИЦА И СЛОБОДНО ВРЕМЕ</vt:lpstr>
      <vt:lpstr>ОБРАЗОВАЊЕ И СЛОБОДНО ВРЕМЕ</vt:lpstr>
      <vt:lpstr>СЛОБОДНЕ АКТИВНОСТИ У ШКОЛИ </vt:lpstr>
      <vt:lpstr>Значај слободних активности код деце:</vt:lpstr>
      <vt:lpstr>Циљеви и задаци слободних активности су:</vt:lpstr>
      <vt:lpstr>Слободно време испуните квалитетно</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СЛОБОДНО ВРЕМЕ КОД ДЕЦЕ </dc:title>
  <dc:creator>PC</dc:creator>
  <cp:lastModifiedBy>PC</cp:lastModifiedBy>
  <cp:revision>7</cp:revision>
  <dcterms:created xsi:type="dcterms:W3CDTF">2021-11-17T08:42:21Z</dcterms:created>
  <dcterms:modified xsi:type="dcterms:W3CDTF">2021-11-17T09:20:56Z</dcterms:modified>
</cp:coreProperties>
</file>